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305" r:id="rId2"/>
    <p:sldId id="306"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 id="329" r:id="rId26"/>
    <p:sldId id="330" r:id="rId27"/>
    <p:sldId id="331" r:id="rId28"/>
    <p:sldId id="332" r:id="rId29"/>
    <p:sldId id="333" r:id="rId30"/>
    <p:sldId id="334" r:id="rId31"/>
    <p:sldId id="335" r:id="rId32"/>
    <p:sldId id="336" r:id="rId33"/>
    <p:sldId id="337" r:id="rId34"/>
    <p:sldId id="338" r:id="rId35"/>
    <p:sldId id="339" r:id="rId36"/>
    <p:sldId id="340" r:id="rId37"/>
    <p:sldId id="341" r:id="rId38"/>
    <p:sldId id="342" r:id="rId39"/>
    <p:sldId id="343" r:id="rId40"/>
    <p:sldId id="344" r:id="rId41"/>
    <p:sldId id="345" r:id="rId42"/>
    <p:sldId id="346" r:id="rId43"/>
    <p:sldId id="347" r:id="rId44"/>
    <p:sldId id="348" r:id="rId45"/>
    <p:sldId id="349" r:id="rId46"/>
    <p:sldId id="350" r:id="rId47"/>
    <p:sldId id="351" r:id="rId48"/>
    <p:sldId id="352" r:id="rId49"/>
    <p:sldId id="353" r:id="rId50"/>
    <p:sldId id="354"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15" autoAdjust="0"/>
  </p:normalViewPr>
  <p:slideViewPr>
    <p:cSldViewPr>
      <p:cViewPr varScale="1">
        <p:scale>
          <a:sx n="82" d="100"/>
          <a:sy n="82" d="100"/>
        </p:scale>
        <p:origin x="-101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9F185D-BE4E-4030-AEED-332F1D6867A6}" type="datetimeFigureOut">
              <a:rPr lang="en-US" smtClean="0"/>
              <a:t>3/9/21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030D90-7118-4002-B3CA-D1705AB47D95}" type="slidenum">
              <a:rPr lang="en-US" smtClean="0"/>
              <a:t>‹#›</a:t>
            </a:fld>
            <a:endParaRPr lang="en-US"/>
          </a:p>
        </p:txBody>
      </p:sp>
    </p:spTree>
    <p:extLst>
      <p:ext uri="{BB962C8B-B14F-4D97-AF65-F5344CB8AC3E}">
        <p14:creationId xmlns:p14="http://schemas.microsoft.com/office/powerpoint/2010/main" val="1156634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030D90-7118-4002-B3CA-D1705AB47D95}" type="slidenum">
              <a:rPr lang="en-US" smtClean="0"/>
              <a:t>31</a:t>
            </a:fld>
            <a:endParaRPr lang="en-US"/>
          </a:p>
        </p:txBody>
      </p:sp>
    </p:spTree>
    <p:extLst>
      <p:ext uri="{BB962C8B-B14F-4D97-AF65-F5344CB8AC3E}">
        <p14:creationId xmlns:p14="http://schemas.microsoft.com/office/powerpoint/2010/main" val="3941307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030D90-7118-4002-B3CA-D1705AB47D95}" type="slidenum">
              <a:rPr lang="en-US" smtClean="0"/>
              <a:t>32</a:t>
            </a:fld>
            <a:endParaRPr lang="en-US"/>
          </a:p>
        </p:txBody>
      </p:sp>
    </p:spTree>
    <p:extLst>
      <p:ext uri="{BB962C8B-B14F-4D97-AF65-F5344CB8AC3E}">
        <p14:creationId xmlns:p14="http://schemas.microsoft.com/office/powerpoint/2010/main" val="2463547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030D90-7118-4002-B3CA-D1705AB47D95}" type="slidenum">
              <a:rPr lang="en-US" smtClean="0"/>
              <a:t>43</a:t>
            </a:fld>
            <a:endParaRPr lang="en-US"/>
          </a:p>
        </p:txBody>
      </p:sp>
    </p:spTree>
    <p:extLst>
      <p:ext uri="{BB962C8B-B14F-4D97-AF65-F5344CB8AC3E}">
        <p14:creationId xmlns:p14="http://schemas.microsoft.com/office/powerpoint/2010/main" val="3247612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AECAE8-1AAE-4BE3-8F62-D43C9B39B97F}" type="datetimeFigureOut">
              <a:rPr lang="en-US" smtClean="0"/>
              <a:t>3/9/21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CDD5D-F68A-40D0-B7AA-7C18570237CC}" type="slidenum">
              <a:rPr lang="en-US" smtClean="0"/>
              <a:t>‹#›</a:t>
            </a:fld>
            <a:endParaRPr lang="en-US"/>
          </a:p>
        </p:txBody>
      </p:sp>
    </p:spTree>
    <p:extLst>
      <p:ext uri="{BB962C8B-B14F-4D97-AF65-F5344CB8AC3E}">
        <p14:creationId xmlns:p14="http://schemas.microsoft.com/office/powerpoint/2010/main" val="4231609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AECAE8-1AAE-4BE3-8F62-D43C9B39B97F}" type="datetimeFigureOut">
              <a:rPr lang="en-US" smtClean="0"/>
              <a:t>3/9/21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CDD5D-F68A-40D0-B7AA-7C18570237CC}" type="slidenum">
              <a:rPr lang="en-US" smtClean="0"/>
              <a:t>‹#›</a:t>
            </a:fld>
            <a:endParaRPr lang="en-US"/>
          </a:p>
        </p:txBody>
      </p:sp>
    </p:spTree>
    <p:extLst>
      <p:ext uri="{BB962C8B-B14F-4D97-AF65-F5344CB8AC3E}">
        <p14:creationId xmlns:p14="http://schemas.microsoft.com/office/powerpoint/2010/main" val="159808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AECAE8-1AAE-4BE3-8F62-D43C9B39B97F}" type="datetimeFigureOut">
              <a:rPr lang="en-US" smtClean="0"/>
              <a:t>3/9/21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CDD5D-F68A-40D0-B7AA-7C18570237CC}" type="slidenum">
              <a:rPr lang="en-US" smtClean="0"/>
              <a:t>‹#›</a:t>
            </a:fld>
            <a:endParaRPr lang="en-US"/>
          </a:p>
        </p:txBody>
      </p:sp>
    </p:spTree>
    <p:extLst>
      <p:ext uri="{BB962C8B-B14F-4D97-AF65-F5344CB8AC3E}">
        <p14:creationId xmlns:p14="http://schemas.microsoft.com/office/powerpoint/2010/main" val="3507280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AECAE8-1AAE-4BE3-8F62-D43C9B39B97F}" type="datetimeFigureOut">
              <a:rPr lang="en-US" smtClean="0"/>
              <a:t>3/9/21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CDD5D-F68A-40D0-B7AA-7C18570237CC}" type="slidenum">
              <a:rPr lang="en-US" smtClean="0"/>
              <a:t>‹#›</a:t>
            </a:fld>
            <a:endParaRPr lang="en-US"/>
          </a:p>
        </p:txBody>
      </p:sp>
    </p:spTree>
    <p:extLst>
      <p:ext uri="{BB962C8B-B14F-4D97-AF65-F5344CB8AC3E}">
        <p14:creationId xmlns:p14="http://schemas.microsoft.com/office/powerpoint/2010/main" val="1257591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AECAE8-1AAE-4BE3-8F62-D43C9B39B97F}" type="datetimeFigureOut">
              <a:rPr lang="en-US" smtClean="0"/>
              <a:t>3/9/21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CDD5D-F68A-40D0-B7AA-7C18570237CC}" type="slidenum">
              <a:rPr lang="en-US" smtClean="0"/>
              <a:t>‹#›</a:t>
            </a:fld>
            <a:endParaRPr lang="en-US"/>
          </a:p>
        </p:txBody>
      </p:sp>
    </p:spTree>
    <p:extLst>
      <p:ext uri="{BB962C8B-B14F-4D97-AF65-F5344CB8AC3E}">
        <p14:creationId xmlns:p14="http://schemas.microsoft.com/office/powerpoint/2010/main" val="2836149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AECAE8-1AAE-4BE3-8F62-D43C9B39B97F}" type="datetimeFigureOut">
              <a:rPr lang="en-US" smtClean="0"/>
              <a:t>3/9/21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BCDD5D-F68A-40D0-B7AA-7C18570237CC}" type="slidenum">
              <a:rPr lang="en-US" smtClean="0"/>
              <a:t>‹#›</a:t>
            </a:fld>
            <a:endParaRPr lang="en-US"/>
          </a:p>
        </p:txBody>
      </p:sp>
    </p:spTree>
    <p:extLst>
      <p:ext uri="{BB962C8B-B14F-4D97-AF65-F5344CB8AC3E}">
        <p14:creationId xmlns:p14="http://schemas.microsoft.com/office/powerpoint/2010/main" val="393308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AECAE8-1AAE-4BE3-8F62-D43C9B39B97F}" type="datetimeFigureOut">
              <a:rPr lang="en-US" smtClean="0"/>
              <a:t>3/9/21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BCDD5D-F68A-40D0-B7AA-7C18570237CC}" type="slidenum">
              <a:rPr lang="en-US" smtClean="0"/>
              <a:t>‹#›</a:t>
            </a:fld>
            <a:endParaRPr lang="en-US"/>
          </a:p>
        </p:txBody>
      </p:sp>
    </p:spTree>
    <p:extLst>
      <p:ext uri="{BB962C8B-B14F-4D97-AF65-F5344CB8AC3E}">
        <p14:creationId xmlns:p14="http://schemas.microsoft.com/office/powerpoint/2010/main" val="18220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AECAE8-1AAE-4BE3-8F62-D43C9B39B97F}" type="datetimeFigureOut">
              <a:rPr lang="en-US" smtClean="0"/>
              <a:t>3/9/21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BCDD5D-F68A-40D0-B7AA-7C18570237CC}" type="slidenum">
              <a:rPr lang="en-US" smtClean="0"/>
              <a:t>‹#›</a:t>
            </a:fld>
            <a:endParaRPr lang="en-US"/>
          </a:p>
        </p:txBody>
      </p:sp>
    </p:spTree>
    <p:extLst>
      <p:ext uri="{BB962C8B-B14F-4D97-AF65-F5344CB8AC3E}">
        <p14:creationId xmlns:p14="http://schemas.microsoft.com/office/powerpoint/2010/main" val="304177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AECAE8-1AAE-4BE3-8F62-D43C9B39B97F}" type="datetimeFigureOut">
              <a:rPr lang="en-US" smtClean="0"/>
              <a:t>3/9/21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BCDD5D-F68A-40D0-B7AA-7C18570237CC}" type="slidenum">
              <a:rPr lang="en-US" smtClean="0"/>
              <a:t>‹#›</a:t>
            </a:fld>
            <a:endParaRPr lang="en-US"/>
          </a:p>
        </p:txBody>
      </p:sp>
    </p:spTree>
    <p:extLst>
      <p:ext uri="{BB962C8B-B14F-4D97-AF65-F5344CB8AC3E}">
        <p14:creationId xmlns:p14="http://schemas.microsoft.com/office/powerpoint/2010/main" val="3393087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ECAE8-1AAE-4BE3-8F62-D43C9B39B97F}" type="datetimeFigureOut">
              <a:rPr lang="en-US" smtClean="0"/>
              <a:t>3/9/21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BCDD5D-F68A-40D0-B7AA-7C18570237CC}" type="slidenum">
              <a:rPr lang="en-US" smtClean="0"/>
              <a:t>‹#›</a:t>
            </a:fld>
            <a:endParaRPr lang="en-US"/>
          </a:p>
        </p:txBody>
      </p:sp>
    </p:spTree>
    <p:extLst>
      <p:ext uri="{BB962C8B-B14F-4D97-AF65-F5344CB8AC3E}">
        <p14:creationId xmlns:p14="http://schemas.microsoft.com/office/powerpoint/2010/main" val="2385270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AECAE8-1AAE-4BE3-8F62-D43C9B39B97F}" type="datetimeFigureOut">
              <a:rPr lang="en-US" smtClean="0"/>
              <a:t>3/9/21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BCDD5D-F68A-40D0-B7AA-7C18570237CC}" type="slidenum">
              <a:rPr lang="en-US" smtClean="0"/>
              <a:t>‹#›</a:t>
            </a:fld>
            <a:endParaRPr lang="en-US"/>
          </a:p>
        </p:txBody>
      </p:sp>
    </p:spTree>
    <p:extLst>
      <p:ext uri="{BB962C8B-B14F-4D97-AF65-F5344CB8AC3E}">
        <p14:creationId xmlns:p14="http://schemas.microsoft.com/office/powerpoint/2010/main" val="3252374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AECAE8-1AAE-4BE3-8F62-D43C9B39B97F}" type="datetimeFigureOut">
              <a:rPr lang="en-US" smtClean="0"/>
              <a:t>3/9/21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CDD5D-F68A-40D0-B7AA-7C18570237CC}" type="slidenum">
              <a:rPr lang="en-US" smtClean="0"/>
              <a:t>‹#›</a:t>
            </a:fld>
            <a:endParaRPr lang="en-US"/>
          </a:p>
        </p:txBody>
      </p:sp>
    </p:spTree>
    <p:extLst>
      <p:ext uri="{BB962C8B-B14F-4D97-AF65-F5344CB8AC3E}">
        <p14:creationId xmlns:p14="http://schemas.microsoft.com/office/powerpoint/2010/main" val="1327997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a:t>
            </a:r>
            <a:r>
              <a:rPr lang="en-US" dirty="0" smtClean="0"/>
              <a:t>ONE</a:t>
            </a:r>
            <a:r>
              <a:rPr lang="en-US" dirty="0" smtClean="0"/>
              <a:t> </a:t>
            </a:r>
            <a:r>
              <a:rPr lang="en-US" dirty="0"/>
              <a:t/>
            </a:r>
            <a:br>
              <a:rPr lang="en-US" dirty="0"/>
            </a:br>
            <a:r>
              <a:rPr lang="en-US" dirty="0"/>
              <a:t>BASIC CONCEPTS OF LOGIC </a:t>
            </a:r>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b="1" dirty="0"/>
              <a:t>Lesson 1</a:t>
            </a:r>
            <a:r>
              <a:rPr lang="en-US" dirty="0"/>
              <a:t>: Basic Concepts of Logic: </a:t>
            </a:r>
            <a:endParaRPr lang="en-US" dirty="0" smtClean="0"/>
          </a:p>
          <a:p>
            <a:pPr lvl="1">
              <a:buFont typeface="Wingdings" pitchFamily="2" charset="2"/>
              <a:buChar char="v"/>
            </a:pPr>
            <a:r>
              <a:rPr lang="en-US" b="1" dirty="0" smtClean="0"/>
              <a:t>Arguments</a:t>
            </a:r>
            <a:r>
              <a:rPr lang="en-US" b="1" dirty="0"/>
              <a:t>, </a:t>
            </a:r>
            <a:endParaRPr lang="en-US" b="1" dirty="0" smtClean="0"/>
          </a:p>
          <a:p>
            <a:pPr lvl="1">
              <a:buFont typeface="Wingdings" pitchFamily="2" charset="2"/>
              <a:buChar char="v"/>
            </a:pPr>
            <a:r>
              <a:rPr lang="en-US" b="1" dirty="0" smtClean="0"/>
              <a:t>Premises </a:t>
            </a:r>
            <a:r>
              <a:rPr lang="en-US" b="1" dirty="0"/>
              <a:t>and </a:t>
            </a:r>
            <a:endParaRPr lang="en-US" b="1" dirty="0" smtClean="0"/>
          </a:p>
          <a:p>
            <a:pPr lvl="1">
              <a:buFont typeface="Wingdings" pitchFamily="2" charset="2"/>
              <a:buChar char="v"/>
            </a:pPr>
            <a:r>
              <a:rPr lang="en-US" b="1" dirty="0" smtClean="0"/>
              <a:t>Conclusions </a:t>
            </a:r>
          </a:p>
          <a:p>
            <a:r>
              <a:rPr lang="en-US" dirty="0" smtClean="0"/>
              <a:t>The </a:t>
            </a:r>
            <a:r>
              <a:rPr lang="en-US" dirty="0"/>
              <a:t>word logic comes from Greek word </a:t>
            </a:r>
            <a:r>
              <a:rPr lang="en-US" b="1" dirty="0"/>
              <a:t>logos,</a:t>
            </a:r>
            <a:r>
              <a:rPr lang="en-US" dirty="0"/>
              <a:t> which means </a:t>
            </a:r>
            <a:r>
              <a:rPr lang="en-US" b="1" dirty="0"/>
              <a:t>sentence, discourse, reason, truth and rule</a:t>
            </a:r>
            <a:r>
              <a:rPr lang="en-US" dirty="0"/>
              <a:t>. </a:t>
            </a:r>
            <a:endParaRPr lang="en-US" dirty="0" smtClean="0"/>
          </a:p>
          <a:p>
            <a:r>
              <a:rPr lang="en-US" dirty="0" smtClean="0"/>
              <a:t>Logic </a:t>
            </a:r>
            <a:r>
              <a:rPr lang="en-US" dirty="0"/>
              <a:t>in its </a:t>
            </a:r>
            <a:r>
              <a:rPr lang="en-US" b="1" dirty="0"/>
              <a:t>broader meaning </a:t>
            </a:r>
            <a:r>
              <a:rPr lang="en-US" dirty="0"/>
              <a:t>is the science, </a:t>
            </a:r>
            <a:endParaRPr lang="en-US" dirty="0" smtClean="0"/>
          </a:p>
          <a:p>
            <a:pPr lvl="1">
              <a:buFont typeface="Wingdings" pitchFamily="2" charset="2"/>
              <a:buChar char="Ø"/>
            </a:pPr>
            <a:r>
              <a:rPr lang="en-US" dirty="0" smtClean="0"/>
              <a:t>Which </a:t>
            </a:r>
            <a:r>
              <a:rPr lang="en-US" dirty="0"/>
              <a:t>evaluates arguments </a:t>
            </a:r>
            <a:r>
              <a:rPr lang="en-US" dirty="0" smtClean="0"/>
              <a:t>and </a:t>
            </a:r>
          </a:p>
          <a:p>
            <a:pPr lvl="1">
              <a:buFont typeface="Wingdings" pitchFamily="2" charset="2"/>
              <a:buChar char="Ø"/>
            </a:pPr>
            <a:r>
              <a:rPr lang="en-US" dirty="0" smtClean="0"/>
              <a:t>The </a:t>
            </a:r>
            <a:r>
              <a:rPr lang="en-US" dirty="0"/>
              <a:t>study of methods and principles of correct reasoning or the art of correct reasoning</a:t>
            </a:r>
          </a:p>
          <a:p>
            <a:pPr marL="0" indent="0">
              <a:buNone/>
            </a:pPr>
            <a:endParaRPr lang="en-US" dirty="0" smtClean="0"/>
          </a:p>
        </p:txBody>
      </p:sp>
    </p:spTree>
    <p:extLst>
      <p:ext uri="{BB962C8B-B14F-4D97-AF65-F5344CB8AC3E}">
        <p14:creationId xmlns:p14="http://schemas.microsoft.com/office/powerpoint/2010/main" val="21467481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fontScale="92500"/>
          </a:bodyPr>
          <a:lstStyle/>
          <a:p>
            <a:r>
              <a:rPr lang="en-US" dirty="0"/>
              <a:t>Argument always attempts to justify a claim. </a:t>
            </a:r>
            <a:endParaRPr lang="en-US" dirty="0" smtClean="0"/>
          </a:p>
          <a:p>
            <a:r>
              <a:rPr lang="en-US" dirty="0" smtClean="0"/>
              <a:t>The </a:t>
            </a:r>
            <a:r>
              <a:rPr lang="en-US" dirty="0"/>
              <a:t>claim that the statement attempts to justify is known as a </a:t>
            </a:r>
            <a:r>
              <a:rPr lang="en-US" b="1" dirty="0"/>
              <a:t>conclusion</a:t>
            </a:r>
            <a:r>
              <a:rPr lang="en-US" dirty="0"/>
              <a:t> of an argument; and </a:t>
            </a:r>
            <a:endParaRPr lang="en-US" dirty="0" smtClean="0"/>
          </a:p>
          <a:p>
            <a:r>
              <a:rPr lang="en-US" dirty="0" smtClean="0"/>
              <a:t>The </a:t>
            </a:r>
            <a:r>
              <a:rPr lang="en-US" dirty="0"/>
              <a:t>statement (</a:t>
            </a:r>
            <a:r>
              <a:rPr lang="en-US" dirty="0" smtClean="0"/>
              <a:t>s) </a:t>
            </a:r>
            <a:r>
              <a:rPr lang="en-US" dirty="0"/>
              <a:t>that supposedly justify the claim is/are known as the </a:t>
            </a:r>
            <a:r>
              <a:rPr lang="en-US" b="1" dirty="0"/>
              <a:t>premises</a:t>
            </a:r>
            <a:r>
              <a:rPr lang="en-US" dirty="0"/>
              <a:t> of the argument. </a:t>
            </a:r>
            <a:endParaRPr lang="en-US" dirty="0" smtClean="0"/>
          </a:p>
          <a:p>
            <a:r>
              <a:rPr lang="en-US" dirty="0" smtClean="0"/>
              <a:t>Therefore</a:t>
            </a:r>
            <a:r>
              <a:rPr lang="en-US" dirty="0"/>
              <a:t>, a premise is a statement that set forth the reason or </a:t>
            </a:r>
            <a:r>
              <a:rPr lang="en-US" dirty="0" smtClean="0"/>
              <a:t>evidence. It </a:t>
            </a:r>
            <a:r>
              <a:rPr lang="en-US" dirty="0"/>
              <a:t>is claimed evidence; </a:t>
            </a:r>
            <a:endParaRPr lang="en-US" dirty="0" smtClean="0"/>
          </a:p>
          <a:p>
            <a:r>
              <a:rPr lang="en-US" dirty="0" smtClean="0"/>
              <a:t>Conclusion </a:t>
            </a:r>
            <a:r>
              <a:rPr lang="en-US" dirty="0"/>
              <a:t>is a statement, which is claimed to follow from the given evidence (premise). </a:t>
            </a:r>
            <a:endParaRPr lang="en-US" dirty="0" smtClean="0"/>
          </a:p>
          <a:p>
            <a:r>
              <a:rPr lang="en-US" dirty="0" smtClean="0"/>
              <a:t>In </a:t>
            </a:r>
            <a:r>
              <a:rPr lang="en-US" dirty="0"/>
              <a:t>other words, the conclusion is the claim that an argument is trying to establish.</a:t>
            </a:r>
          </a:p>
        </p:txBody>
      </p:sp>
    </p:spTree>
    <p:extLst>
      <p:ext uri="{BB962C8B-B14F-4D97-AF65-F5344CB8AC3E}">
        <p14:creationId xmlns:p14="http://schemas.microsoft.com/office/powerpoint/2010/main" val="1431378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92500" lnSpcReduction="10000"/>
          </a:bodyPr>
          <a:lstStyle/>
          <a:p>
            <a:r>
              <a:rPr lang="en-US" dirty="0"/>
              <a:t>Let us now construct arguments together. </a:t>
            </a:r>
            <a:endParaRPr lang="en-US" dirty="0" smtClean="0"/>
          </a:p>
          <a:p>
            <a:r>
              <a:rPr lang="en-US" b="1" dirty="0" smtClean="0"/>
              <a:t>Example-1</a:t>
            </a:r>
            <a:r>
              <a:rPr lang="en-US" b="1" dirty="0"/>
              <a:t>:  </a:t>
            </a:r>
            <a:r>
              <a:rPr lang="en-US" dirty="0"/>
              <a:t>                                                                                     </a:t>
            </a:r>
          </a:p>
          <a:p>
            <a:pPr lvl="1">
              <a:buFont typeface="Wingdings" pitchFamily="2" charset="2"/>
              <a:buChar char="Ø"/>
            </a:pPr>
            <a:r>
              <a:rPr lang="en-US" dirty="0" smtClean="0"/>
              <a:t>All </a:t>
            </a:r>
            <a:r>
              <a:rPr lang="en-US" dirty="0"/>
              <a:t>Ethiopians are Africans. (Premise 1) </a:t>
            </a:r>
          </a:p>
          <a:p>
            <a:pPr lvl="1">
              <a:buFont typeface="Wingdings" pitchFamily="2" charset="2"/>
              <a:buChar char="Ø"/>
            </a:pPr>
            <a:r>
              <a:rPr lang="en-US" dirty="0" err="1" smtClean="0"/>
              <a:t>Tsionawit</a:t>
            </a:r>
            <a:r>
              <a:rPr lang="en-US" dirty="0" smtClean="0"/>
              <a:t> </a:t>
            </a:r>
            <a:r>
              <a:rPr lang="en-US" dirty="0"/>
              <a:t>is Ethiopian. (Premise2) </a:t>
            </a:r>
          </a:p>
          <a:p>
            <a:pPr lvl="1">
              <a:buFont typeface="Wingdings" pitchFamily="2" charset="2"/>
              <a:buChar char="Ø"/>
            </a:pPr>
            <a:r>
              <a:rPr lang="en-US" dirty="0" smtClean="0"/>
              <a:t>Therefore</a:t>
            </a:r>
            <a:r>
              <a:rPr lang="en-US" dirty="0"/>
              <a:t>, </a:t>
            </a:r>
            <a:r>
              <a:rPr lang="en-US" dirty="0" err="1"/>
              <a:t>Tsionawit</a:t>
            </a:r>
            <a:r>
              <a:rPr lang="en-US" dirty="0"/>
              <a:t> is African. (Conclusion) </a:t>
            </a:r>
            <a:endParaRPr lang="en-US" dirty="0" smtClean="0"/>
          </a:p>
          <a:p>
            <a:r>
              <a:rPr lang="en-US" b="1" dirty="0" smtClean="0"/>
              <a:t>Example-2</a:t>
            </a:r>
            <a:r>
              <a:rPr lang="en-US" b="1" dirty="0"/>
              <a:t>: </a:t>
            </a:r>
            <a:r>
              <a:rPr lang="en-US" b="1" dirty="0" smtClean="0"/>
              <a:t> </a:t>
            </a:r>
          </a:p>
          <a:p>
            <a:pPr lvl="1">
              <a:buFont typeface="Wingdings" pitchFamily="2" charset="2"/>
              <a:buChar char="Ø"/>
            </a:pPr>
            <a:r>
              <a:rPr lang="en-US" dirty="0" smtClean="0"/>
              <a:t>Some </a:t>
            </a:r>
            <a:r>
              <a:rPr lang="en-US" dirty="0"/>
              <a:t>Africans are black. (Premise-1) </a:t>
            </a:r>
            <a:endParaRPr lang="en-US" dirty="0" smtClean="0"/>
          </a:p>
          <a:p>
            <a:pPr lvl="1">
              <a:buFont typeface="Wingdings" pitchFamily="2" charset="2"/>
              <a:buChar char="Ø"/>
            </a:pPr>
            <a:r>
              <a:rPr lang="en-US" dirty="0" err="1" smtClean="0"/>
              <a:t>Zelalem</a:t>
            </a:r>
            <a:r>
              <a:rPr lang="en-US" dirty="0" smtClean="0"/>
              <a:t> </a:t>
            </a:r>
            <a:r>
              <a:rPr lang="en-US" dirty="0"/>
              <a:t>is an African. (Premise-2) </a:t>
            </a:r>
            <a:endParaRPr lang="en-US" dirty="0" smtClean="0"/>
          </a:p>
          <a:p>
            <a:pPr lvl="1">
              <a:buFont typeface="Wingdings" pitchFamily="2" charset="2"/>
              <a:buChar char="Ø"/>
            </a:pPr>
            <a:r>
              <a:rPr lang="en-US" dirty="0" smtClean="0"/>
              <a:t>Therefore</a:t>
            </a:r>
            <a:r>
              <a:rPr lang="en-US" dirty="0"/>
              <a:t>, </a:t>
            </a:r>
            <a:r>
              <a:rPr lang="en-US" dirty="0" err="1"/>
              <a:t>Zelalem</a:t>
            </a:r>
            <a:r>
              <a:rPr lang="en-US" dirty="0"/>
              <a:t> is black. (Conclusion</a:t>
            </a:r>
            <a:r>
              <a:rPr lang="en-US" dirty="0" smtClean="0"/>
              <a:t>)</a:t>
            </a:r>
            <a:endParaRPr lang="en-US" dirty="0"/>
          </a:p>
          <a:p>
            <a:r>
              <a:rPr lang="en-US" dirty="0" smtClean="0"/>
              <a:t>The </a:t>
            </a:r>
            <a:r>
              <a:rPr lang="en-US" dirty="0"/>
              <a:t>claim that the premises support the conclusion, (and/or that the conclusion follow from the premises), is indicated by the word </a:t>
            </a:r>
            <a:r>
              <a:rPr lang="en-US" dirty="0" smtClean="0"/>
              <a:t>“</a:t>
            </a:r>
            <a:r>
              <a:rPr lang="en-US" b="1" dirty="0" smtClean="0"/>
              <a:t>therefore</a:t>
            </a:r>
            <a:r>
              <a:rPr lang="en-US" b="1" dirty="0"/>
              <a:t>.‘‘ </a:t>
            </a:r>
          </a:p>
        </p:txBody>
      </p:sp>
    </p:spTree>
    <p:extLst>
      <p:ext uri="{BB962C8B-B14F-4D97-AF65-F5344CB8AC3E}">
        <p14:creationId xmlns:p14="http://schemas.microsoft.com/office/powerpoint/2010/main" val="1606247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fontScale="85000" lnSpcReduction="20000"/>
          </a:bodyPr>
          <a:lstStyle/>
          <a:p>
            <a:r>
              <a:rPr lang="en-US" dirty="0"/>
              <a:t>All arguments may be placed in one of </a:t>
            </a:r>
            <a:r>
              <a:rPr lang="en-US" b="1" dirty="0"/>
              <a:t>two basic groups</a:t>
            </a:r>
            <a:r>
              <a:rPr lang="en-US" dirty="0"/>
              <a:t>: </a:t>
            </a:r>
            <a:endParaRPr lang="en-US" dirty="0" smtClean="0"/>
          </a:p>
          <a:p>
            <a:pPr lvl="1">
              <a:buFont typeface="Wingdings" pitchFamily="2" charset="2"/>
              <a:buChar char="Ø"/>
            </a:pPr>
            <a:r>
              <a:rPr lang="en-US" dirty="0" smtClean="0"/>
              <a:t>Those </a:t>
            </a:r>
            <a:r>
              <a:rPr lang="en-US" dirty="0"/>
              <a:t>in which the premises really do support the </a:t>
            </a:r>
            <a:r>
              <a:rPr lang="en-US" dirty="0" smtClean="0"/>
              <a:t>conclusion -are </a:t>
            </a:r>
            <a:r>
              <a:rPr lang="en-US" dirty="0"/>
              <a:t>said to be </a:t>
            </a:r>
            <a:r>
              <a:rPr lang="en-US" b="1" dirty="0"/>
              <a:t>good (well-supported</a:t>
            </a:r>
            <a:r>
              <a:rPr lang="en-US" dirty="0"/>
              <a:t>) arguments</a:t>
            </a:r>
            <a:endParaRPr lang="en-US" dirty="0" smtClean="0"/>
          </a:p>
          <a:p>
            <a:pPr lvl="1">
              <a:buFont typeface="Wingdings" pitchFamily="2" charset="2"/>
              <a:buChar char="Ø"/>
            </a:pPr>
            <a:r>
              <a:rPr lang="en-US" dirty="0" smtClean="0"/>
              <a:t>Those </a:t>
            </a:r>
            <a:r>
              <a:rPr lang="en-US" dirty="0"/>
              <a:t>in which they do not, even though they are claimed </a:t>
            </a:r>
            <a:r>
              <a:rPr lang="en-US" dirty="0" smtClean="0"/>
              <a:t>to- are said to be </a:t>
            </a:r>
            <a:r>
              <a:rPr lang="en-US" b="1" dirty="0" smtClean="0"/>
              <a:t>bad </a:t>
            </a:r>
            <a:r>
              <a:rPr lang="en-US" b="1" dirty="0"/>
              <a:t>(poorly-supported) </a:t>
            </a:r>
            <a:r>
              <a:rPr lang="en-US" dirty="0"/>
              <a:t>arguments. </a:t>
            </a:r>
            <a:endParaRPr lang="en-US" dirty="0" smtClean="0"/>
          </a:p>
          <a:p>
            <a:r>
              <a:rPr lang="en-US" b="1" dirty="0" smtClean="0"/>
              <a:t>For </a:t>
            </a:r>
            <a:r>
              <a:rPr lang="en-US" b="1" dirty="0"/>
              <a:t>example, </a:t>
            </a:r>
            <a:r>
              <a:rPr lang="en-US" dirty="0"/>
              <a:t>i</a:t>
            </a:r>
            <a:r>
              <a:rPr lang="en-US" dirty="0" smtClean="0"/>
              <a:t>n </a:t>
            </a:r>
            <a:r>
              <a:rPr lang="en-US" dirty="0"/>
              <a:t>the first argument, the premises really do support the conclusion, they give good reason for believing that the conclusion is true, and therefore, the argument is a </a:t>
            </a:r>
            <a:r>
              <a:rPr lang="en-US" b="1" dirty="0"/>
              <a:t>good one. </a:t>
            </a:r>
            <a:endParaRPr lang="en-US" b="1" dirty="0" smtClean="0"/>
          </a:p>
          <a:p>
            <a:r>
              <a:rPr lang="en-US" dirty="0" smtClean="0"/>
              <a:t>But </a:t>
            </a:r>
            <a:r>
              <a:rPr lang="en-US" dirty="0"/>
              <a:t>the premises of the </a:t>
            </a:r>
            <a:r>
              <a:rPr lang="en-US" b="1" dirty="0"/>
              <a:t>second argument </a:t>
            </a:r>
            <a:r>
              <a:rPr lang="en-US" dirty="0"/>
              <a:t>fail to support the conclusion adequately. </a:t>
            </a:r>
            <a:endParaRPr lang="en-US" dirty="0" smtClean="0"/>
          </a:p>
          <a:p>
            <a:r>
              <a:rPr lang="en-US" dirty="0" smtClean="0"/>
              <a:t>Even </a:t>
            </a:r>
            <a:r>
              <a:rPr lang="en-US" dirty="0"/>
              <a:t>if they may be true, they do not provide good reason to believe that the conclusion is true. </a:t>
            </a:r>
            <a:endParaRPr lang="en-US" dirty="0" smtClean="0"/>
          </a:p>
          <a:p>
            <a:r>
              <a:rPr lang="en-US" dirty="0" smtClean="0"/>
              <a:t>Therefore</a:t>
            </a:r>
            <a:r>
              <a:rPr lang="en-US" dirty="0"/>
              <a:t>, it is </a:t>
            </a:r>
            <a:r>
              <a:rPr lang="en-US" b="1" dirty="0"/>
              <a:t>bad argument</a:t>
            </a:r>
            <a:r>
              <a:rPr lang="en-US" dirty="0"/>
              <a:t>, but it is still an argument. </a:t>
            </a:r>
          </a:p>
        </p:txBody>
      </p:sp>
    </p:spTree>
    <p:extLst>
      <p:ext uri="{BB962C8B-B14F-4D97-AF65-F5344CB8AC3E}">
        <p14:creationId xmlns:p14="http://schemas.microsoft.com/office/powerpoint/2010/main" val="1786157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00800"/>
          </a:xfrm>
        </p:spPr>
        <p:txBody>
          <a:bodyPr>
            <a:normAutofit fontScale="92500" lnSpcReduction="10000"/>
          </a:bodyPr>
          <a:lstStyle/>
          <a:p>
            <a:r>
              <a:rPr lang="en-US" b="1" dirty="0" smtClean="0"/>
              <a:t>How </a:t>
            </a:r>
            <a:r>
              <a:rPr lang="en-US" b="1" dirty="0"/>
              <a:t>can we distinguish premises from conclusion and vice versa? </a:t>
            </a:r>
          </a:p>
          <a:p>
            <a:r>
              <a:rPr lang="en-US" dirty="0" smtClean="0"/>
              <a:t>One </a:t>
            </a:r>
            <a:r>
              <a:rPr lang="en-US" dirty="0"/>
              <a:t>of the most important tasks </a:t>
            </a:r>
            <a:r>
              <a:rPr lang="en-US" dirty="0" smtClean="0"/>
              <a:t> of Logic in </a:t>
            </a:r>
            <a:r>
              <a:rPr lang="en-US" dirty="0"/>
              <a:t>the analysis of arguments is to </a:t>
            </a:r>
            <a:r>
              <a:rPr lang="en-US" b="1" dirty="0"/>
              <a:t>distinguish premises from conclusion and vice versa. </a:t>
            </a:r>
            <a:r>
              <a:rPr lang="en-US" dirty="0" smtClean="0"/>
              <a:t>  </a:t>
            </a:r>
          </a:p>
          <a:p>
            <a:r>
              <a:rPr lang="en-US" dirty="0" smtClean="0"/>
              <a:t>Since </a:t>
            </a:r>
            <a:r>
              <a:rPr lang="en-US" dirty="0"/>
              <a:t>it is impossible to analyze arguments without identifying a conclusion from premises, we need techniques that can help us to identify premises from a conclusion and vice versa. </a:t>
            </a:r>
            <a:endParaRPr lang="en-US" dirty="0" smtClean="0"/>
          </a:p>
          <a:p>
            <a:r>
              <a:rPr lang="en-US" dirty="0"/>
              <a:t>The first technique </a:t>
            </a:r>
            <a:r>
              <a:rPr lang="en-US" dirty="0" smtClean="0"/>
              <a:t>is to </a:t>
            </a:r>
            <a:r>
              <a:rPr lang="en-US" b="1" dirty="0" smtClean="0"/>
              <a:t>looking </a:t>
            </a:r>
            <a:r>
              <a:rPr lang="en-US" b="1" dirty="0"/>
              <a:t>at an indicator word.</a:t>
            </a:r>
            <a:r>
              <a:rPr lang="en-US" dirty="0"/>
              <a:t> </a:t>
            </a:r>
            <a:endParaRPr lang="en-US" dirty="0" smtClean="0"/>
          </a:p>
          <a:p>
            <a:r>
              <a:rPr lang="en-US" dirty="0" smtClean="0"/>
              <a:t>Frequently</a:t>
            </a:r>
            <a:r>
              <a:rPr lang="en-US" dirty="0"/>
              <a:t>, arguments contain certain indicator words that provide clues in identifying premises and conclusion. </a:t>
            </a:r>
          </a:p>
        </p:txBody>
      </p:sp>
    </p:spTree>
    <p:extLst>
      <p:ext uri="{BB962C8B-B14F-4D97-AF65-F5344CB8AC3E}">
        <p14:creationId xmlns:p14="http://schemas.microsoft.com/office/powerpoint/2010/main" val="3984715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77500" lnSpcReduction="20000"/>
          </a:bodyPr>
          <a:lstStyle/>
          <a:p>
            <a:r>
              <a:rPr lang="en-US" b="1" dirty="0"/>
              <a:t>Here below are some Conclusion Indicators: </a:t>
            </a:r>
          </a:p>
          <a:p>
            <a:pPr marL="0" indent="0">
              <a:buNone/>
            </a:pPr>
            <a:r>
              <a:rPr lang="en-US" dirty="0"/>
              <a:t> </a:t>
            </a:r>
            <a:r>
              <a:rPr lang="en-US" dirty="0" smtClean="0"/>
              <a:t>     Therefore 	Wherefore 		Accordingly </a:t>
            </a:r>
          </a:p>
          <a:p>
            <a:pPr marL="0" indent="0">
              <a:buNone/>
            </a:pPr>
            <a:r>
              <a:rPr lang="en-US" dirty="0" smtClean="0"/>
              <a:t>      Provided </a:t>
            </a:r>
            <a:r>
              <a:rPr lang="en-US" dirty="0"/>
              <a:t>that </a:t>
            </a:r>
            <a:r>
              <a:rPr lang="en-US" dirty="0" smtClean="0"/>
              <a:t>	It </a:t>
            </a:r>
            <a:r>
              <a:rPr lang="en-US" dirty="0"/>
              <a:t>must be that </a:t>
            </a:r>
            <a:r>
              <a:rPr lang="en-US" dirty="0" smtClean="0"/>
              <a:t>	We </a:t>
            </a:r>
            <a:r>
              <a:rPr lang="en-US" dirty="0"/>
              <a:t>may conclude </a:t>
            </a:r>
            <a:endParaRPr lang="en-US" dirty="0" smtClean="0"/>
          </a:p>
          <a:p>
            <a:pPr marL="0" indent="0">
              <a:buNone/>
            </a:pPr>
            <a:r>
              <a:rPr lang="en-US" dirty="0" smtClean="0"/>
              <a:t>      Entails </a:t>
            </a:r>
            <a:r>
              <a:rPr lang="en-US" dirty="0"/>
              <a:t>that </a:t>
            </a:r>
            <a:r>
              <a:rPr lang="en-US" dirty="0" smtClean="0"/>
              <a:t>	Hence 		It </a:t>
            </a:r>
            <a:r>
              <a:rPr lang="en-US" dirty="0"/>
              <a:t>shows that </a:t>
            </a:r>
            <a:endParaRPr lang="en-US" dirty="0" smtClean="0"/>
          </a:p>
          <a:p>
            <a:pPr marL="0" indent="0">
              <a:buNone/>
            </a:pPr>
            <a:r>
              <a:rPr lang="en-US" dirty="0" smtClean="0"/>
              <a:t>      Whence 		Thus 			Consequently </a:t>
            </a:r>
          </a:p>
          <a:p>
            <a:pPr marL="0" indent="0">
              <a:buNone/>
            </a:pPr>
            <a:r>
              <a:rPr lang="en-US" dirty="0"/>
              <a:t> </a:t>
            </a:r>
            <a:r>
              <a:rPr lang="en-US" dirty="0" smtClean="0"/>
              <a:t>     We </a:t>
            </a:r>
            <a:r>
              <a:rPr lang="en-US" dirty="0"/>
              <a:t>may infer </a:t>
            </a:r>
            <a:r>
              <a:rPr lang="en-US" dirty="0" smtClean="0"/>
              <a:t>	It </a:t>
            </a:r>
            <a:r>
              <a:rPr lang="en-US" dirty="0"/>
              <a:t>implies that 	</a:t>
            </a:r>
            <a:r>
              <a:rPr lang="en-US" dirty="0" smtClean="0"/>
              <a:t>As </a:t>
            </a:r>
            <a:r>
              <a:rPr lang="en-US" dirty="0"/>
              <a:t>a result </a:t>
            </a:r>
            <a:endParaRPr lang="en-US" dirty="0" smtClean="0"/>
          </a:p>
          <a:p>
            <a:pPr marL="0" indent="0">
              <a:buNone/>
            </a:pPr>
            <a:r>
              <a:rPr lang="en-US" dirty="0" smtClean="0"/>
              <a:t>      So 			It </a:t>
            </a:r>
            <a:r>
              <a:rPr lang="en-US" dirty="0"/>
              <a:t>follows that</a:t>
            </a:r>
          </a:p>
          <a:p>
            <a:r>
              <a:rPr lang="en-US" dirty="0"/>
              <a:t>In </a:t>
            </a:r>
            <a:r>
              <a:rPr lang="en-US" dirty="0" smtClean="0"/>
              <a:t>an argument </a:t>
            </a:r>
            <a:r>
              <a:rPr lang="en-US" dirty="0"/>
              <a:t>that contains any of </a:t>
            </a:r>
            <a:r>
              <a:rPr lang="en-US" dirty="0" smtClean="0"/>
              <a:t>these indicator </a:t>
            </a:r>
            <a:r>
              <a:rPr lang="en-US" dirty="0"/>
              <a:t>words, the statement that follows </a:t>
            </a:r>
            <a:r>
              <a:rPr lang="en-US" dirty="0" smtClean="0"/>
              <a:t>these words </a:t>
            </a:r>
            <a:r>
              <a:rPr lang="en-US" dirty="0"/>
              <a:t>can usually be identified as the </a:t>
            </a:r>
            <a:r>
              <a:rPr lang="en-US" b="1" dirty="0"/>
              <a:t>conclusion</a:t>
            </a:r>
            <a:r>
              <a:rPr lang="en-US" dirty="0"/>
              <a:t>. </a:t>
            </a:r>
            <a:endParaRPr lang="en-US" dirty="0" smtClean="0"/>
          </a:p>
          <a:p>
            <a:r>
              <a:rPr lang="en-US" dirty="0" smtClean="0"/>
              <a:t>By </a:t>
            </a:r>
            <a:r>
              <a:rPr lang="en-US" dirty="0"/>
              <a:t>the </a:t>
            </a:r>
            <a:r>
              <a:rPr lang="en-US" b="1" dirty="0"/>
              <a:t>process of elimination</a:t>
            </a:r>
            <a:r>
              <a:rPr lang="en-US" dirty="0"/>
              <a:t>, the other statements in the argument can be identified as premises, but only based on their logical importance to the identified conclusion. </a:t>
            </a:r>
            <a:endParaRPr lang="en-US" dirty="0" smtClean="0"/>
          </a:p>
          <a:p>
            <a:r>
              <a:rPr lang="en-US" b="1" dirty="0"/>
              <a:t> Example</a:t>
            </a:r>
            <a:r>
              <a:rPr lang="en-US" dirty="0"/>
              <a:t>: </a:t>
            </a:r>
          </a:p>
          <a:p>
            <a:pPr marL="457200" lvl="1" indent="0">
              <a:buNone/>
            </a:pPr>
            <a:r>
              <a:rPr lang="en-US" dirty="0"/>
              <a:t>Women are mammals. </a:t>
            </a:r>
            <a:endParaRPr lang="en-US" dirty="0" smtClean="0"/>
          </a:p>
          <a:p>
            <a:pPr marL="457200" lvl="1" indent="0">
              <a:buNone/>
            </a:pPr>
            <a:r>
              <a:rPr lang="en-US" dirty="0" err="1" smtClean="0"/>
              <a:t>Zenebech</a:t>
            </a:r>
            <a:r>
              <a:rPr lang="en-US" dirty="0" smtClean="0"/>
              <a:t> </a:t>
            </a:r>
            <a:r>
              <a:rPr lang="en-US" dirty="0"/>
              <a:t>is a woman. </a:t>
            </a:r>
          </a:p>
          <a:p>
            <a:pPr marL="457200" lvl="1" indent="0">
              <a:buNone/>
            </a:pPr>
            <a:r>
              <a:rPr lang="en-US" dirty="0" smtClean="0"/>
              <a:t>Therefore</a:t>
            </a:r>
            <a:r>
              <a:rPr lang="en-US" dirty="0"/>
              <a:t>, </a:t>
            </a:r>
            <a:r>
              <a:rPr lang="en-US" dirty="0" err="1"/>
              <a:t>Zenebech</a:t>
            </a:r>
            <a:r>
              <a:rPr lang="en-US" dirty="0"/>
              <a:t> is a mammal. </a:t>
            </a:r>
            <a:r>
              <a:rPr lang="en-US" dirty="0" smtClean="0"/>
              <a:t> </a:t>
            </a:r>
            <a:endParaRPr lang="en-US" dirty="0"/>
          </a:p>
        </p:txBody>
      </p:sp>
    </p:spTree>
    <p:extLst>
      <p:ext uri="{BB962C8B-B14F-4D97-AF65-F5344CB8AC3E}">
        <p14:creationId xmlns:p14="http://schemas.microsoft.com/office/powerpoint/2010/main" val="16340554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Autofit/>
          </a:bodyPr>
          <a:lstStyle/>
          <a:p>
            <a:r>
              <a:rPr lang="en-US" sz="2400" dirty="0"/>
              <a:t>If an argument </a:t>
            </a:r>
            <a:r>
              <a:rPr lang="en-US" sz="2400" b="1" dirty="0"/>
              <a:t>does not contain</a:t>
            </a:r>
            <a:r>
              <a:rPr lang="en-US" sz="2400" dirty="0"/>
              <a:t> a conclusion indicator, it may contain a premise indicator. </a:t>
            </a:r>
            <a:r>
              <a:rPr lang="en-US" sz="2400" b="1" dirty="0" smtClean="0"/>
              <a:t>Some  </a:t>
            </a:r>
            <a:r>
              <a:rPr lang="en-US" sz="2400" b="1" dirty="0"/>
              <a:t>typical Premise Indicators: </a:t>
            </a:r>
          </a:p>
          <a:p>
            <a:pPr marL="0" indent="0">
              <a:buNone/>
            </a:pPr>
            <a:r>
              <a:rPr lang="en-US" sz="2400" dirty="0" smtClean="0"/>
              <a:t>     </a:t>
            </a:r>
            <a:r>
              <a:rPr lang="en-US" sz="2000" dirty="0"/>
              <a:t>Since </a:t>
            </a:r>
            <a:r>
              <a:rPr lang="en-US" sz="2000" dirty="0" smtClean="0"/>
              <a:t>    from   As        indicated </a:t>
            </a:r>
            <a:r>
              <a:rPr lang="en-US" sz="2000" dirty="0"/>
              <a:t>by </a:t>
            </a:r>
            <a:r>
              <a:rPr lang="en-US" sz="2000" dirty="0" smtClean="0"/>
              <a:t>	   Because          Owing to</a:t>
            </a:r>
          </a:p>
          <a:p>
            <a:pPr marL="0" indent="0">
              <a:buNone/>
            </a:pPr>
            <a:r>
              <a:rPr lang="en-US" sz="2000" dirty="0" smtClean="0"/>
              <a:t>      Seeing </a:t>
            </a:r>
            <a:r>
              <a:rPr lang="en-US" sz="2000" dirty="0"/>
              <a:t>that </a:t>
            </a:r>
            <a:r>
              <a:rPr lang="en-US" sz="2000" dirty="0" smtClean="0"/>
              <a:t>	           Given </a:t>
            </a:r>
            <a:r>
              <a:rPr lang="en-US" sz="2000" dirty="0"/>
              <a:t>that  </a:t>
            </a:r>
            <a:r>
              <a:rPr lang="en-US" sz="2000" dirty="0" smtClean="0"/>
              <a:t>         As       For 	            In </a:t>
            </a:r>
            <a:r>
              <a:rPr lang="en-US" sz="2000" dirty="0"/>
              <a:t>that </a:t>
            </a:r>
            <a:endParaRPr lang="en-US" sz="2000" dirty="0" smtClean="0"/>
          </a:p>
          <a:p>
            <a:pPr marL="0" indent="0">
              <a:buNone/>
            </a:pPr>
            <a:r>
              <a:rPr lang="en-US" sz="2000" dirty="0" smtClean="0"/>
              <a:t>     May </a:t>
            </a:r>
            <a:r>
              <a:rPr lang="en-US" sz="2000" dirty="0"/>
              <a:t>be inferred </a:t>
            </a:r>
            <a:r>
              <a:rPr lang="en-US" sz="2000" dirty="0" smtClean="0"/>
              <a:t>         In as much </a:t>
            </a:r>
            <a:r>
              <a:rPr lang="en-US" sz="2000" dirty="0"/>
              <a:t>as </a:t>
            </a:r>
            <a:r>
              <a:rPr lang="en-US" sz="2000" dirty="0" smtClean="0"/>
              <a:t>         For </a:t>
            </a:r>
            <a:r>
              <a:rPr lang="en-US" sz="2000" dirty="0"/>
              <a:t>the reason that</a:t>
            </a:r>
          </a:p>
          <a:p>
            <a:r>
              <a:rPr lang="en-US" sz="2400" dirty="0"/>
              <a:t>In </a:t>
            </a:r>
            <a:r>
              <a:rPr lang="en-US" sz="2400" dirty="0" smtClean="0"/>
              <a:t>an argument, a </a:t>
            </a:r>
            <a:r>
              <a:rPr lang="en-US" sz="2400" dirty="0"/>
              <a:t>statement that follows </a:t>
            </a:r>
            <a:r>
              <a:rPr lang="en-US" sz="2400" dirty="0" smtClean="0"/>
              <a:t>these </a:t>
            </a:r>
            <a:r>
              <a:rPr lang="en-US" sz="2400" dirty="0"/>
              <a:t>indicator </a:t>
            </a:r>
            <a:r>
              <a:rPr lang="en-US" sz="2400" dirty="0" smtClean="0"/>
              <a:t>words </a:t>
            </a:r>
            <a:r>
              <a:rPr lang="en-US" sz="2400" dirty="0"/>
              <a:t>can usually be identified as a premise. </a:t>
            </a:r>
            <a:endParaRPr lang="en-US" sz="2400" dirty="0" smtClean="0"/>
          </a:p>
          <a:p>
            <a:r>
              <a:rPr lang="en-US" sz="2400" dirty="0" smtClean="0"/>
              <a:t>By </a:t>
            </a:r>
            <a:r>
              <a:rPr lang="en-US" sz="2400" dirty="0"/>
              <a:t>same the process of elimination, the other remaining </a:t>
            </a:r>
            <a:r>
              <a:rPr lang="en-US" sz="2400" b="1" dirty="0"/>
              <a:t>single statement</a:t>
            </a:r>
            <a:r>
              <a:rPr lang="en-US" sz="2400" dirty="0"/>
              <a:t> will be a conclusion. </a:t>
            </a:r>
          </a:p>
          <a:p>
            <a:r>
              <a:rPr lang="en-US" sz="2400" b="1" dirty="0"/>
              <a:t>Example: </a:t>
            </a:r>
            <a:r>
              <a:rPr lang="en-US" sz="2000" i="1" dirty="0" smtClean="0"/>
              <a:t>You </a:t>
            </a:r>
            <a:r>
              <a:rPr lang="en-US" sz="2000" i="1" dirty="0"/>
              <a:t>should avoid any form of cheating on </a:t>
            </a:r>
            <a:r>
              <a:rPr lang="en-US" sz="2000" i="1" dirty="0" smtClean="0"/>
              <a:t>exams, </a:t>
            </a:r>
            <a:r>
              <a:rPr lang="en-US" sz="2000" b="1" i="1" dirty="0" smtClean="0"/>
              <a:t>because</a:t>
            </a:r>
            <a:r>
              <a:rPr lang="en-US" sz="2000" i="1" dirty="0" smtClean="0"/>
              <a:t>, </a:t>
            </a:r>
            <a:r>
              <a:rPr lang="en-US" sz="2000" i="1" dirty="0"/>
              <a:t>cheating on exams is punishable by the Senate Legislation of the University</a:t>
            </a:r>
            <a:r>
              <a:rPr lang="en-US" sz="2400" dirty="0"/>
              <a:t>. </a:t>
            </a:r>
            <a:endParaRPr lang="en-US" sz="2400" dirty="0" smtClean="0"/>
          </a:p>
          <a:p>
            <a:r>
              <a:rPr lang="en-US" sz="2400" dirty="0" smtClean="0"/>
              <a:t>The word </a:t>
            </a:r>
            <a:r>
              <a:rPr lang="en-US" sz="2400" b="1" dirty="0" smtClean="0"/>
              <a:t>“for </a:t>
            </a:r>
            <a:r>
              <a:rPr lang="en-US" sz="2400" b="1" dirty="0"/>
              <a:t>this </a:t>
            </a:r>
            <a:r>
              <a:rPr lang="en-US" sz="2400" b="1" dirty="0" smtClean="0"/>
              <a:t>reason‘‘ </a:t>
            </a:r>
            <a:r>
              <a:rPr lang="en-US" sz="2400" dirty="0" smtClean="0"/>
              <a:t> is </a:t>
            </a:r>
            <a:r>
              <a:rPr lang="en-US" sz="2400" dirty="0"/>
              <a:t>special in that it comes immediately </a:t>
            </a:r>
            <a:r>
              <a:rPr lang="en-US" sz="2400" b="1" dirty="0"/>
              <a:t>after the premise </a:t>
            </a:r>
            <a:r>
              <a:rPr lang="en-US" sz="2400" dirty="0"/>
              <a:t>it indicates and </a:t>
            </a:r>
            <a:r>
              <a:rPr lang="en-US" sz="2400" b="1" dirty="0"/>
              <a:t>before the conclusion</a:t>
            </a:r>
            <a:r>
              <a:rPr lang="en-US" sz="2400" dirty="0"/>
              <a:t>. </a:t>
            </a:r>
            <a:endParaRPr lang="en-US" sz="2400" dirty="0" smtClean="0"/>
          </a:p>
          <a:p>
            <a:r>
              <a:rPr lang="en-US" sz="2400" dirty="0" smtClean="0"/>
              <a:t>This </a:t>
            </a:r>
            <a:r>
              <a:rPr lang="en-US" sz="2400" dirty="0"/>
              <a:t>indicator can be </a:t>
            </a:r>
            <a:r>
              <a:rPr lang="en-US" sz="2400" b="1" dirty="0"/>
              <a:t>both </a:t>
            </a:r>
            <a:r>
              <a:rPr lang="en-US" sz="2400" dirty="0"/>
              <a:t>premise and conclusion indicator</a:t>
            </a:r>
            <a:r>
              <a:rPr lang="en-US" sz="2400" dirty="0" smtClean="0"/>
              <a:t>.</a:t>
            </a:r>
            <a:endParaRPr lang="en-US" sz="2400" dirty="0"/>
          </a:p>
        </p:txBody>
      </p:sp>
    </p:spTree>
    <p:extLst>
      <p:ext uri="{BB962C8B-B14F-4D97-AF65-F5344CB8AC3E}">
        <p14:creationId xmlns:p14="http://schemas.microsoft.com/office/powerpoint/2010/main" val="280672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fontScale="77500" lnSpcReduction="20000"/>
          </a:bodyPr>
          <a:lstStyle/>
          <a:p>
            <a:r>
              <a:rPr lang="en-US" dirty="0"/>
              <a:t>Sometimes a </a:t>
            </a:r>
            <a:r>
              <a:rPr lang="en-US" b="1" dirty="0"/>
              <a:t>single indicator </a:t>
            </a:r>
            <a:r>
              <a:rPr lang="en-US" dirty="0"/>
              <a:t>can be used to identify more than one premise. Consider the following argument: </a:t>
            </a:r>
          </a:p>
          <a:p>
            <a:r>
              <a:rPr lang="en-US" i="1" dirty="0" err="1"/>
              <a:t>Tsionawit</a:t>
            </a:r>
            <a:r>
              <a:rPr lang="en-US" i="1" dirty="0"/>
              <a:t> is a faithful wife, for Ethiopian women are faithful wives and </a:t>
            </a:r>
            <a:r>
              <a:rPr lang="en-US" i="1" dirty="0" err="1"/>
              <a:t>Tsionawit</a:t>
            </a:r>
            <a:r>
              <a:rPr lang="en-US" i="1" dirty="0"/>
              <a:t> </a:t>
            </a:r>
            <a:r>
              <a:rPr lang="en-US" i="1" dirty="0" smtClean="0"/>
              <a:t>is an </a:t>
            </a:r>
            <a:r>
              <a:rPr lang="en-US" i="1" dirty="0"/>
              <a:t>Ethiopian</a:t>
            </a:r>
            <a:r>
              <a:rPr lang="en-US" dirty="0"/>
              <a:t>. </a:t>
            </a:r>
          </a:p>
          <a:p>
            <a:r>
              <a:rPr lang="en-US" dirty="0"/>
              <a:t>The premise indicator </a:t>
            </a:r>
            <a:r>
              <a:rPr lang="en-US" dirty="0" smtClean="0"/>
              <a:t>“for</a:t>
            </a:r>
            <a:r>
              <a:rPr lang="en-US" dirty="0"/>
              <a:t>‘‘ goes with both </a:t>
            </a:r>
            <a:r>
              <a:rPr lang="en-US" dirty="0" smtClean="0"/>
              <a:t>“Ethiopian </a:t>
            </a:r>
            <a:r>
              <a:rPr lang="en-US" dirty="0"/>
              <a:t>women are faithful wives‘‘ and </a:t>
            </a:r>
            <a:r>
              <a:rPr lang="en-US" dirty="0" smtClean="0"/>
              <a:t>“</a:t>
            </a:r>
            <a:r>
              <a:rPr lang="en-US" dirty="0" err="1" smtClean="0"/>
              <a:t>Tsionawit</a:t>
            </a:r>
            <a:r>
              <a:rPr lang="en-US" dirty="0" smtClean="0"/>
              <a:t> </a:t>
            </a:r>
            <a:r>
              <a:rPr lang="en-US" dirty="0"/>
              <a:t>is an Ethiopian”. These are the premises. </a:t>
            </a:r>
            <a:r>
              <a:rPr lang="en-US" dirty="0" smtClean="0"/>
              <a:t>By </a:t>
            </a:r>
            <a:r>
              <a:rPr lang="en-US" dirty="0"/>
              <a:t>process of elimination, </a:t>
            </a:r>
            <a:r>
              <a:rPr lang="en-US" dirty="0" smtClean="0"/>
              <a:t>“</a:t>
            </a:r>
            <a:r>
              <a:rPr lang="en-US" dirty="0" err="1" smtClean="0"/>
              <a:t>Tsionawit</a:t>
            </a:r>
            <a:r>
              <a:rPr lang="en-US" dirty="0" smtClean="0"/>
              <a:t> </a:t>
            </a:r>
            <a:r>
              <a:rPr lang="en-US" dirty="0"/>
              <a:t>is a faithful </a:t>
            </a:r>
            <a:r>
              <a:rPr lang="en-US" dirty="0" smtClean="0"/>
              <a:t>wife” </a:t>
            </a:r>
            <a:r>
              <a:rPr lang="en-US" dirty="0"/>
              <a:t>is the conclusion. </a:t>
            </a:r>
          </a:p>
          <a:p>
            <a:r>
              <a:rPr lang="en-US" dirty="0"/>
              <a:t>Sometimes you </a:t>
            </a:r>
            <a:r>
              <a:rPr lang="en-US" dirty="0" smtClean="0"/>
              <a:t>may have </a:t>
            </a:r>
            <a:r>
              <a:rPr lang="en-US" dirty="0"/>
              <a:t>an argument that </a:t>
            </a:r>
            <a:r>
              <a:rPr lang="en-US" b="1" dirty="0"/>
              <a:t>contains no indicator </a:t>
            </a:r>
            <a:r>
              <a:rPr lang="en-US" b="1" dirty="0" smtClean="0"/>
              <a:t>at all</a:t>
            </a:r>
            <a:r>
              <a:rPr lang="en-US" dirty="0"/>
              <a:t>: neither a </a:t>
            </a:r>
            <a:r>
              <a:rPr lang="en-US" dirty="0" smtClean="0"/>
              <a:t>conclusion nor </a:t>
            </a:r>
            <a:r>
              <a:rPr lang="en-US" dirty="0"/>
              <a:t>a premise indicator word. </a:t>
            </a:r>
            <a:endParaRPr lang="en-US" dirty="0" smtClean="0"/>
          </a:p>
          <a:p>
            <a:r>
              <a:rPr lang="en-US" dirty="0" smtClean="0"/>
              <a:t>When </a:t>
            </a:r>
            <a:r>
              <a:rPr lang="en-US" dirty="0"/>
              <a:t>this occurs, the reader/ listener must ask himself or herself such questions as:  </a:t>
            </a:r>
            <a:r>
              <a:rPr lang="en-US" dirty="0" smtClean="0"/>
              <a:t> </a:t>
            </a:r>
          </a:p>
          <a:p>
            <a:pPr lvl="1">
              <a:buFont typeface="Wingdings" pitchFamily="2" charset="2"/>
              <a:buChar char="Ø"/>
            </a:pPr>
            <a:r>
              <a:rPr lang="en-US" dirty="0" smtClean="0"/>
              <a:t>What </a:t>
            </a:r>
            <a:r>
              <a:rPr lang="en-US" dirty="0"/>
              <a:t>single statement is claimed (implicitly) to follow from the others? </a:t>
            </a:r>
            <a:endParaRPr lang="en-US" dirty="0" smtClean="0"/>
          </a:p>
          <a:p>
            <a:pPr lvl="1">
              <a:buFont typeface="Wingdings" pitchFamily="2" charset="2"/>
              <a:buChar char="Ø"/>
            </a:pPr>
            <a:r>
              <a:rPr lang="en-US" dirty="0" smtClean="0"/>
              <a:t>What </a:t>
            </a:r>
            <a:r>
              <a:rPr lang="en-US" dirty="0"/>
              <a:t>is the arguer trying to prove? </a:t>
            </a:r>
            <a:endParaRPr lang="en-US" dirty="0" smtClean="0"/>
          </a:p>
          <a:p>
            <a:pPr lvl="1">
              <a:buFont typeface="Wingdings" pitchFamily="2" charset="2"/>
              <a:buChar char="Ø"/>
            </a:pPr>
            <a:r>
              <a:rPr lang="en-US" dirty="0" smtClean="0"/>
              <a:t>What </a:t>
            </a:r>
            <a:r>
              <a:rPr lang="en-US" dirty="0"/>
              <a:t>is the main point in the passage?  </a:t>
            </a:r>
          </a:p>
          <a:p>
            <a:r>
              <a:rPr lang="en-US" dirty="0"/>
              <a:t>The answers to these questions should point to the </a:t>
            </a:r>
            <a:r>
              <a:rPr lang="en-US" b="1" dirty="0"/>
              <a:t>conclusion.</a:t>
            </a:r>
            <a:r>
              <a:rPr lang="en-US" dirty="0"/>
              <a:t> </a:t>
            </a:r>
          </a:p>
        </p:txBody>
      </p:sp>
    </p:spTree>
    <p:extLst>
      <p:ext uri="{BB962C8B-B14F-4D97-AF65-F5344CB8AC3E}">
        <p14:creationId xmlns:p14="http://schemas.microsoft.com/office/powerpoint/2010/main" val="38489108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00800"/>
          </a:xfrm>
        </p:spPr>
        <p:txBody>
          <a:bodyPr>
            <a:normAutofit fontScale="92500" lnSpcReduction="20000"/>
          </a:bodyPr>
          <a:lstStyle/>
          <a:p>
            <a:r>
              <a:rPr lang="en-US" b="1" dirty="0"/>
              <a:t>Example: </a:t>
            </a:r>
          </a:p>
          <a:p>
            <a:r>
              <a:rPr lang="en-US" i="1" dirty="0"/>
              <a:t>Our country should increase the quality and quantity of its military. Ethnic conflicts are recently intensified; boarder conflicts are escalating; international terrorist activities are increasing. </a:t>
            </a:r>
          </a:p>
          <a:p>
            <a:r>
              <a:rPr lang="en-US" dirty="0"/>
              <a:t>The main point of this argument is to show that the country should increase the size and quality of its military. </a:t>
            </a:r>
            <a:endParaRPr lang="en-US" dirty="0" smtClean="0"/>
          </a:p>
          <a:p>
            <a:r>
              <a:rPr lang="en-US" dirty="0" smtClean="0"/>
              <a:t>All </a:t>
            </a:r>
            <a:r>
              <a:rPr lang="en-US" dirty="0"/>
              <a:t>the rest are given in support of the conclusion. </a:t>
            </a:r>
            <a:r>
              <a:rPr lang="en-US" dirty="0" smtClean="0"/>
              <a:t> </a:t>
            </a:r>
            <a:endParaRPr lang="en-US" dirty="0"/>
          </a:p>
          <a:p>
            <a:r>
              <a:rPr lang="en-US" dirty="0" smtClean="0"/>
              <a:t>The </a:t>
            </a:r>
            <a:r>
              <a:rPr lang="en-US" b="1" dirty="0"/>
              <a:t>standard form </a:t>
            </a:r>
            <a:r>
              <a:rPr lang="en-US" dirty="0"/>
              <a:t>of this </a:t>
            </a:r>
            <a:r>
              <a:rPr lang="en-US" dirty="0" smtClean="0"/>
              <a:t>argument is: </a:t>
            </a:r>
            <a:endParaRPr lang="en-US" dirty="0"/>
          </a:p>
          <a:p>
            <a:pPr marL="457200" lvl="1" indent="0">
              <a:buNone/>
            </a:pPr>
            <a:r>
              <a:rPr lang="en-US" dirty="0"/>
              <a:t>Ethnic conflicts are recently intensified. (P-1)                                         </a:t>
            </a:r>
            <a:endParaRPr lang="en-US" dirty="0" smtClean="0"/>
          </a:p>
          <a:p>
            <a:pPr marL="457200" lvl="1" indent="0">
              <a:buNone/>
            </a:pPr>
            <a:r>
              <a:rPr lang="en-US" dirty="0" smtClean="0"/>
              <a:t>Boarder </a:t>
            </a:r>
            <a:r>
              <a:rPr lang="en-US" dirty="0"/>
              <a:t>conflicts are escalating. (P-2)       </a:t>
            </a:r>
          </a:p>
          <a:p>
            <a:pPr marL="457200" lvl="1" indent="0">
              <a:buNone/>
            </a:pPr>
            <a:r>
              <a:rPr lang="en-US" dirty="0" smtClean="0"/>
              <a:t>International </a:t>
            </a:r>
            <a:r>
              <a:rPr lang="en-US" dirty="0"/>
              <a:t>terrorist activities are increasing. (P-3)  </a:t>
            </a:r>
            <a:endParaRPr lang="en-US" dirty="0" smtClean="0"/>
          </a:p>
          <a:p>
            <a:pPr marL="457200" lvl="1" indent="0">
              <a:buNone/>
            </a:pPr>
            <a:r>
              <a:rPr lang="en-US" dirty="0" smtClean="0"/>
              <a:t>Thus</a:t>
            </a:r>
            <a:r>
              <a:rPr lang="en-US" dirty="0"/>
              <a:t>, the country should increase the quality and quantity of its military. (C) </a:t>
            </a:r>
          </a:p>
        </p:txBody>
      </p:sp>
    </p:spTree>
    <p:extLst>
      <p:ext uri="{BB962C8B-B14F-4D97-AF65-F5344CB8AC3E}">
        <p14:creationId xmlns:p14="http://schemas.microsoft.com/office/powerpoint/2010/main" val="26325921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943600"/>
          </a:xfrm>
        </p:spPr>
        <p:txBody>
          <a:bodyPr>
            <a:normAutofit fontScale="70000" lnSpcReduction="20000"/>
          </a:bodyPr>
          <a:lstStyle/>
          <a:p>
            <a:r>
              <a:rPr lang="en-US" dirty="0"/>
              <a:t>Passages that contain arguments sometimes contain statements that are </a:t>
            </a:r>
            <a:r>
              <a:rPr lang="en-US" b="1" dirty="0"/>
              <a:t>neither premises nor conclusion</a:t>
            </a:r>
            <a:r>
              <a:rPr lang="en-US" dirty="0"/>
              <a:t>. </a:t>
            </a:r>
            <a:endParaRPr lang="en-US" dirty="0" smtClean="0"/>
          </a:p>
          <a:p>
            <a:r>
              <a:rPr lang="en-US" dirty="0" smtClean="0"/>
              <a:t>Only </a:t>
            </a:r>
            <a:r>
              <a:rPr lang="en-US" dirty="0"/>
              <a:t>statements that are actually intended to support the conclusion should be included in the list of premises. </a:t>
            </a:r>
            <a:r>
              <a:rPr lang="en-US" dirty="0" smtClean="0"/>
              <a:t> </a:t>
            </a:r>
            <a:endParaRPr lang="en-US" dirty="0"/>
          </a:p>
          <a:p>
            <a:r>
              <a:rPr lang="en-US" b="1" dirty="0"/>
              <a:t>Example:</a:t>
            </a:r>
            <a:r>
              <a:rPr lang="en-US" dirty="0"/>
              <a:t> </a:t>
            </a:r>
            <a:r>
              <a:rPr lang="en-US" i="1" dirty="0" smtClean="0"/>
              <a:t>Socialized </a:t>
            </a:r>
            <a:r>
              <a:rPr lang="en-US" i="1" dirty="0"/>
              <a:t>medicine is not recommended because it would result in a reduction in the overall quality of medical care available to the average citizen. In addition, it might very well bankrupt the federal treasury. This is the whole case against socialized medicine in a nutshell</a:t>
            </a:r>
            <a:r>
              <a:rPr lang="en-US" dirty="0"/>
              <a:t>. </a:t>
            </a:r>
          </a:p>
          <a:p>
            <a:r>
              <a:rPr lang="en-US" dirty="0"/>
              <a:t>The conclusion of this argument is </a:t>
            </a:r>
            <a:r>
              <a:rPr lang="en-US" dirty="0" smtClean="0"/>
              <a:t>“Socialized </a:t>
            </a:r>
            <a:r>
              <a:rPr lang="en-US" dirty="0"/>
              <a:t>medicine is not recommended,‘‘ and the two statements following the word </a:t>
            </a:r>
            <a:r>
              <a:rPr lang="en-US" dirty="0" smtClean="0"/>
              <a:t>“because</a:t>
            </a:r>
            <a:r>
              <a:rPr lang="en-US" dirty="0"/>
              <a:t>‘‘ are the premises. </a:t>
            </a:r>
            <a:endParaRPr lang="en-US" dirty="0" smtClean="0"/>
          </a:p>
          <a:p>
            <a:r>
              <a:rPr lang="en-US" dirty="0" smtClean="0"/>
              <a:t>The </a:t>
            </a:r>
            <a:r>
              <a:rPr lang="en-US" dirty="0"/>
              <a:t>last statement makes only a </a:t>
            </a:r>
            <a:r>
              <a:rPr lang="en-US" b="1" dirty="0"/>
              <a:t>passing comment about the argument itself </a:t>
            </a:r>
            <a:r>
              <a:rPr lang="en-US" dirty="0"/>
              <a:t>and is therefore neither a premise nor a conclusion. </a:t>
            </a:r>
            <a:endParaRPr lang="en-US" dirty="0" smtClean="0"/>
          </a:p>
          <a:p>
            <a:r>
              <a:rPr lang="en-US" b="1" dirty="0"/>
              <a:t>Inference</a:t>
            </a:r>
            <a:r>
              <a:rPr lang="en-US" dirty="0"/>
              <a:t> </a:t>
            </a:r>
            <a:r>
              <a:rPr lang="en-US" dirty="0" smtClean="0"/>
              <a:t>in </a:t>
            </a:r>
            <a:r>
              <a:rPr lang="en-US" dirty="0"/>
              <a:t>the narrower sense it means the </a:t>
            </a:r>
            <a:r>
              <a:rPr lang="en-US" b="1" dirty="0"/>
              <a:t>reasoning process</a:t>
            </a:r>
            <a:r>
              <a:rPr lang="en-US" dirty="0"/>
              <a:t> expressed by the argument. And </a:t>
            </a:r>
            <a:r>
              <a:rPr lang="en-US" b="1" dirty="0"/>
              <a:t>broadly</a:t>
            </a:r>
            <a:r>
              <a:rPr lang="en-US" dirty="0"/>
              <a:t> it refers the argument itself. </a:t>
            </a:r>
            <a:endParaRPr lang="en-US" dirty="0" smtClean="0"/>
          </a:p>
          <a:p>
            <a:r>
              <a:rPr lang="en-US" dirty="0" smtClean="0"/>
              <a:t>For </a:t>
            </a:r>
            <a:r>
              <a:rPr lang="en-US" dirty="0"/>
              <a:t>the purpose of this course, we use the narrower sense of the term inference or inferential link between the premises and the conclusion of arguments. </a:t>
            </a:r>
          </a:p>
        </p:txBody>
      </p:sp>
    </p:spTree>
    <p:extLst>
      <p:ext uri="{BB962C8B-B14F-4D97-AF65-F5344CB8AC3E}">
        <p14:creationId xmlns:p14="http://schemas.microsoft.com/office/powerpoint/2010/main" val="27622177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20408"/>
          </a:xfrm>
        </p:spPr>
        <p:txBody>
          <a:bodyPr>
            <a:normAutofit fontScale="90000"/>
          </a:bodyPr>
          <a:lstStyle/>
          <a:p>
            <a:r>
              <a:rPr lang="en-US" dirty="0"/>
              <a:t>Lesson 2: Techniques of Recognizing Arguments</a:t>
            </a:r>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r>
              <a:rPr lang="en-US" dirty="0"/>
              <a:t>An argument is a systematic combination of one or more than one </a:t>
            </a:r>
            <a:r>
              <a:rPr lang="en-US" dirty="0" smtClean="0"/>
              <a:t>statements</a:t>
            </a:r>
            <a:r>
              <a:rPr lang="en-US" dirty="0"/>
              <a:t>;</a:t>
            </a:r>
            <a:r>
              <a:rPr lang="en-US" dirty="0" smtClean="0"/>
              <a:t> </a:t>
            </a:r>
          </a:p>
          <a:p>
            <a:pPr lvl="1">
              <a:buFont typeface="Wingdings" pitchFamily="2" charset="2"/>
              <a:buChar char="Ø"/>
            </a:pPr>
            <a:r>
              <a:rPr lang="en-US" dirty="0" smtClean="0"/>
              <a:t>Which </a:t>
            </a:r>
            <a:r>
              <a:rPr lang="en-US" dirty="0"/>
              <a:t>are claimed to provide a logical support or evidence (i.e., </a:t>
            </a:r>
            <a:r>
              <a:rPr lang="en-US" b="1" dirty="0"/>
              <a:t>premise(s)</a:t>
            </a:r>
            <a:r>
              <a:rPr lang="en-US" dirty="0"/>
              <a:t> to another single statement </a:t>
            </a:r>
            <a:endParaRPr lang="en-US" dirty="0" smtClean="0"/>
          </a:p>
          <a:p>
            <a:pPr lvl="1">
              <a:buFont typeface="Wingdings" pitchFamily="2" charset="2"/>
              <a:buChar char="Ø"/>
            </a:pPr>
            <a:r>
              <a:rPr lang="en-US" dirty="0" smtClean="0"/>
              <a:t>Which </a:t>
            </a:r>
            <a:r>
              <a:rPr lang="en-US" dirty="0"/>
              <a:t>is claimed to follow logically from the alleged evidence (i.e., </a:t>
            </a:r>
            <a:r>
              <a:rPr lang="en-US" b="1" dirty="0"/>
              <a:t>conclusion</a:t>
            </a:r>
            <a:r>
              <a:rPr lang="en-US" dirty="0"/>
              <a:t>). </a:t>
            </a:r>
            <a:endParaRPr lang="en-US" dirty="0" smtClean="0"/>
          </a:p>
          <a:p>
            <a:r>
              <a:rPr lang="en-US" dirty="0" smtClean="0"/>
              <a:t>However</a:t>
            </a:r>
            <a:r>
              <a:rPr lang="en-US" dirty="0"/>
              <a:t>, not all passages that contain two or more statements are argumentative. </a:t>
            </a:r>
            <a:endParaRPr lang="en-US" dirty="0" smtClean="0"/>
          </a:p>
          <a:p>
            <a:r>
              <a:rPr lang="en-US" dirty="0" smtClean="0"/>
              <a:t>Argumentative passages </a:t>
            </a:r>
            <a:r>
              <a:rPr lang="en-US" dirty="0"/>
              <a:t>are distinguished from such kind of </a:t>
            </a:r>
            <a:r>
              <a:rPr lang="en-US" dirty="0" smtClean="0"/>
              <a:t>non-argumentative passages </a:t>
            </a:r>
            <a:r>
              <a:rPr lang="en-US" dirty="0"/>
              <a:t>by their primary goal: </a:t>
            </a:r>
            <a:r>
              <a:rPr lang="en-US" b="1" dirty="0"/>
              <a:t>proving something</a:t>
            </a:r>
            <a:r>
              <a:rPr lang="en-US" dirty="0"/>
              <a:t>. </a:t>
            </a:r>
            <a:endParaRPr lang="en-US" dirty="0" smtClean="0"/>
          </a:p>
          <a:p>
            <a:r>
              <a:rPr lang="en-US" dirty="0" smtClean="0"/>
              <a:t>In </a:t>
            </a:r>
            <a:r>
              <a:rPr lang="en-US" dirty="0"/>
              <a:t>a </a:t>
            </a:r>
            <a:r>
              <a:rPr lang="en-US" dirty="0" smtClean="0"/>
              <a:t>general, </a:t>
            </a:r>
            <a:r>
              <a:rPr lang="en-US" dirty="0"/>
              <a:t>a passage contains an argument if it </a:t>
            </a:r>
            <a:r>
              <a:rPr lang="en-US" b="1" dirty="0"/>
              <a:t>purports to prove something</a:t>
            </a:r>
            <a:r>
              <a:rPr lang="en-US" dirty="0"/>
              <a:t>; if it does not do so, it does not contain an argument. </a:t>
            </a:r>
          </a:p>
          <a:p>
            <a:endParaRPr lang="en-US" dirty="0"/>
          </a:p>
        </p:txBody>
      </p:sp>
    </p:spTree>
    <p:extLst>
      <p:ext uri="{BB962C8B-B14F-4D97-AF65-F5344CB8AC3E}">
        <p14:creationId xmlns:p14="http://schemas.microsoft.com/office/powerpoint/2010/main" val="1104096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dirty="0"/>
              <a:t>Logic can be </a:t>
            </a:r>
            <a:r>
              <a:rPr lang="en-US" b="1" dirty="0"/>
              <a:t>defined in different way</a:t>
            </a:r>
            <a:r>
              <a:rPr lang="en-US" dirty="0"/>
              <a:t>s. Here below are some definitions of logic: </a:t>
            </a:r>
            <a:endParaRPr lang="en-US" dirty="0" smtClean="0"/>
          </a:p>
          <a:p>
            <a:pPr lvl="1">
              <a:buFont typeface="Wingdings" pitchFamily="2" charset="2"/>
              <a:buChar char="v"/>
            </a:pPr>
            <a:r>
              <a:rPr lang="en-US" dirty="0" smtClean="0"/>
              <a:t>Logic </a:t>
            </a:r>
            <a:r>
              <a:rPr lang="en-US" dirty="0"/>
              <a:t>is a science that evaluates arguments. </a:t>
            </a:r>
            <a:r>
              <a:rPr lang="en-US" dirty="0" smtClean="0"/>
              <a:t> </a:t>
            </a:r>
          </a:p>
          <a:p>
            <a:pPr lvl="1">
              <a:buFont typeface="Wingdings" pitchFamily="2" charset="2"/>
              <a:buChar char="v"/>
            </a:pPr>
            <a:r>
              <a:rPr lang="en-US" dirty="0" smtClean="0"/>
              <a:t>Logic </a:t>
            </a:r>
            <a:r>
              <a:rPr lang="en-US" dirty="0"/>
              <a:t>is a science that helps to develop the method and principles that we may use as a criterion for evaluating the arguments of others and as a guide to construct good arguments of our own. </a:t>
            </a:r>
            <a:endParaRPr lang="en-US" dirty="0" smtClean="0"/>
          </a:p>
          <a:p>
            <a:pPr lvl="1">
              <a:buFont typeface="Wingdings" pitchFamily="2" charset="2"/>
              <a:buChar char="v"/>
            </a:pPr>
            <a:r>
              <a:rPr lang="en-US" dirty="0" smtClean="0"/>
              <a:t>Logic </a:t>
            </a:r>
            <a:r>
              <a:rPr lang="en-US" dirty="0"/>
              <a:t>is the attempt to codify the rules of rational thought. </a:t>
            </a:r>
            <a:endParaRPr lang="en-US" dirty="0" smtClean="0"/>
          </a:p>
          <a:p>
            <a:pPr lvl="1">
              <a:buFont typeface="Wingdings" pitchFamily="2" charset="2"/>
              <a:buChar char="v"/>
            </a:pPr>
            <a:r>
              <a:rPr lang="en-US" dirty="0" smtClean="0"/>
              <a:t>Logicians </a:t>
            </a:r>
            <a:r>
              <a:rPr lang="en-US" dirty="0"/>
              <a:t>explore the structure of arguments that preserve truth or allow the optimal extraction of knowledge from evidence. </a:t>
            </a:r>
            <a:endParaRPr lang="en-US" dirty="0" smtClean="0"/>
          </a:p>
          <a:p>
            <a:pPr marL="457200" lvl="1" indent="0">
              <a:buNone/>
            </a:pPr>
            <a:endParaRPr lang="en-US" dirty="0"/>
          </a:p>
        </p:txBody>
      </p:sp>
    </p:spTree>
    <p:extLst>
      <p:ext uri="{BB962C8B-B14F-4D97-AF65-F5344CB8AC3E}">
        <p14:creationId xmlns:p14="http://schemas.microsoft.com/office/powerpoint/2010/main" val="11012687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r>
              <a:rPr lang="en-US" dirty="0"/>
              <a:t>Two conditions must be fulfilled for a passage to purport to prove something:  </a:t>
            </a:r>
          </a:p>
          <a:p>
            <a:pPr marL="0" indent="0">
              <a:buNone/>
            </a:pPr>
            <a:r>
              <a:rPr lang="en-US" b="1" dirty="0"/>
              <a:t> </a:t>
            </a:r>
            <a:r>
              <a:rPr lang="en-US" b="1" dirty="0" smtClean="0"/>
              <a:t>    1</a:t>
            </a:r>
            <a:r>
              <a:rPr lang="en-US" dirty="0" smtClean="0"/>
              <a:t>. At </a:t>
            </a:r>
            <a:r>
              <a:rPr lang="en-US" dirty="0"/>
              <a:t>least one of the statements must claim to present evidence </a:t>
            </a:r>
            <a:r>
              <a:rPr lang="en-US" dirty="0" smtClean="0"/>
              <a:t> </a:t>
            </a:r>
          </a:p>
          <a:p>
            <a:r>
              <a:rPr lang="en-US" b="1" dirty="0" smtClean="0"/>
              <a:t>2</a:t>
            </a:r>
            <a:r>
              <a:rPr lang="en-US" dirty="0" smtClean="0"/>
              <a:t>. There </a:t>
            </a:r>
            <a:r>
              <a:rPr lang="en-US" dirty="0"/>
              <a:t>must be a claim that the alleged evidence or reasons supports or implies  something- that is, a claim that something follows from the alleged evidence. </a:t>
            </a:r>
            <a:endParaRPr lang="en-US" dirty="0" smtClean="0"/>
          </a:p>
          <a:p>
            <a:r>
              <a:rPr lang="en-US" dirty="0" smtClean="0"/>
              <a:t>The </a:t>
            </a:r>
            <a:r>
              <a:rPr lang="en-US" b="1" dirty="0"/>
              <a:t>first condition </a:t>
            </a:r>
            <a:r>
              <a:rPr lang="en-US" dirty="0"/>
              <a:t>refers to premises as it tries to provide or claim to provide reasons or evidences for the conclusion; and </a:t>
            </a:r>
            <a:endParaRPr lang="en-US" dirty="0" smtClean="0"/>
          </a:p>
          <a:p>
            <a:r>
              <a:rPr lang="en-US" dirty="0" smtClean="0"/>
              <a:t>The </a:t>
            </a:r>
            <a:r>
              <a:rPr lang="en-US" b="1" dirty="0"/>
              <a:t>second condition </a:t>
            </a:r>
            <a:r>
              <a:rPr lang="en-US" dirty="0"/>
              <a:t>refers to a conclusion. </a:t>
            </a:r>
            <a:endParaRPr lang="en-US" dirty="0" smtClean="0"/>
          </a:p>
          <a:p>
            <a:r>
              <a:rPr lang="en-US" dirty="0" smtClean="0"/>
              <a:t>It </a:t>
            </a:r>
            <a:r>
              <a:rPr lang="en-US" dirty="0"/>
              <a:t>is not necessary that the premises present actual evidence or true reasons nor that the premises actually do support the conclusion. </a:t>
            </a:r>
            <a:endParaRPr lang="en-US" dirty="0" smtClean="0"/>
          </a:p>
          <a:p>
            <a:r>
              <a:rPr lang="en-US" dirty="0" smtClean="0"/>
              <a:t>But </a:t>
            </a:r>
            <a:r>
              <a:rPr lang="en-US" dirty="0"/>
              <a:t>at least the premises must claim to present evidence or reasons, and there must be a claim that the evidence or reasons support or imply something. </a:t>
            </a:r>
          </a:p>
        </p:txBody>
      </p:sp>
    </p:spTree>
    <p:extLst>
      <p:ext uri="{BB962C8B-B14F-4D97-AF65-F5344CB8AC3E}">
        <p14:creationId xmlns:p14="http://schemas.microsoft.com/office/powerpoint/2010/main" val="4882751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fontScale="77500" lnSpcReduction="20000"/>
          </a:bodyPr>
          <a:lstStyle/>
          <a:p>
            <a:r>
              <a:rPr lang="en-US" dirty="0"/>
              <a:t>The first condition expresses a </a:t>
            </a:r>
            <a:r>
              <a:rPr lang="en-US" b="1" dirty="0"/>
              <a:t>factual claim</a:t>
            </a:r>
            <a:r>
              <a:rPr lang="en-US" dirty="0"/>
              <a:t>, and deciding whether it is fulﬁlled often falls outside the domain of logic. </a:t>
            </a:r>
            <a:endParaRPr lang="en-US" dirty="0" smtClean="0"/>
          </a:p>
          <a:p>
            <a:r>
              <a:rPr lang="en-US" dirty="0" smtClean="0"/>
              <a:t>The </a:t>
            </a:r>
            <a:r>
              <a:rPr lang="en-US" dirty="0"/>
              <a:t>second condition expresses what is called an </a:t>
            </a:r>
            <a:r>
              <a:rPr lang="en-US" b="1" dirty="0"/>
              <a:t>inferential claim</a:t>
            </a:r>
            <a:r>
              <a:rPr lang="en-US" dirty="0"/>
              <a:t>. </a:t>
            </a:r>
          </a:p>
          <a:p>
            <a:r>
              <a:rPr lang="en-US" dirty="0"/>
              <a:t>The inferential claim is simply the claim that the passage expresses a certain kind of reasoning process- that something supports or implies something or that something follows from something. </a:t>
            </a:r>
            <a:endParaRPr lang="en-US" dirty="0" smtClean="0"/>
          </a:p>
          <a:p>
            <a:r>
              <a:rPr lang="en-US" dirty="0" smtClean="0"/>
              <a:t>Also</a:t>
            </a:r>
            <a:r>
              <a:rPr lang="en-US" dirty="0"/>
              <a:t>, you should recognize that this claim is </a:t>
            </a:r>
            <a:r>
              <a:rPr lang="en-US" b="1" dirty="0"/>
              <a:t>not equitable </a:t>
            </a:r>
            <a:r>
              <a:rPr lang="en-US" dirty="0"/>
              <a:t>with the </a:t>
            </a:r>
            <a:r>
              <a:rPr lang="en-US" b="1" dirty="0"/>
              <a:t>intentions of the arguer. </a:t>
            </a:r>
            <a:endParaRPr lang="en-US" b="1" dirty="0" smtClean="0"/>
          </a:p>
          <a:p>
            <a:r>
              <a:rPr lang="en-US" dirty="0" smtClean="0"/>
              <a:t>Intentions </a:t>
            </a:r>
            <a:r>
              <a:rPr lang="en-US" dirty="0"/>
              <a:t>are subjective and, as such, are usually not accessible to the evaluator. </a:t>
            </a:r>
            <a:endParaRPr lang="en-US" dirty="0" smtClean="0"/>
          </a:p>
          <a:p>
            <a:r>
              <a:rPr lang="en-US" dirty="0" smtClean="0"/>
              <a:t>Rather</a:t>
            </a:r>
            <a:r>
              <a:rPr lang="en-US" dirty="0"/>
              <a:t>, the inferential claim is an </a:t>
            </a:r>
            <a:r>
              <a:rPr lang="en-US" b="1" dirty="0"/>
              <a:t>objective feature of an argument </a:t>
            </a:r>
            <a:r>
              <a:rPr lang="en-US" dirty="0"/>
              <a:t>grounded in its language or structure. </a:t>
            </a:r>
            <a:endParaRPr lang="en-US" dirty="0" smtClean="0"/>
          </a:p>
          <a:p>
            <a:r>
              <a:rPr lang="en-US" dirty="0" smtClean="0"/>
              <a:t>In </a:t>
            </a:r>
            <a:r>
              <a:rPr lang="en-US" dirty="0"/>
              <a:t>evaluating arguments, therefore, </a:t>
            </a:r>
            <a:r>
              <a:rPr lang="en-US" b="1" dirty="0"/>
              <a:t>most of our attention </a:t>
            </a:r>
            <a:r>
              <a:rPr lang="en-US" dirty="0"/>
              <a:t>will be concentrated on whether the </a:t>
            </a:r>
            <a:r>
              <a:rPr lang="en-US" b="1" dirty="0"/>
              <a:t>second condition is fulfilled </a:t>
            </a:r>
            <a:r>
              <a:rPr lang="en-US" dirty="0"/>
              <a:t>because it is not necessary, at least at this level, that the premises present actual evidence or true reasons nor that do the premises actually support the conclusion. </a:t>
            </a:r>
          </a:p>
        </p:txBody>
      </p:sp>
    </p:spTree>
    <p:extLst>
      <p:ext uri="{BB962C8B-B14F-4D97-AF65-F5344CB8AC3E}">
        <p14:creationId xmlns:p14="http://schemas.microsoft.com/office/powerpoint/2010/main" val="29515968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67400"/>
          </a:xfrm>
        </p:spPr>
        <p:txBody>
          <a:bodyPr>
            <a:normAutofit fontScale="77500" lnSpcReduction="20000"/>
          </a:bodyPr>
          <a:lstStyle/>
          <a:p>
            <a:r>
              <a:rPr lang="en-US" dirty="0"/>
              <a:t>An inferential claim can be either </a:t>
            </a:r>
            <a:r>
              <a:rPr lang="en-US" b="1" dirty="0"/>
              <a:t>explicit or implicit</a:t>
            </a:r>
            <a:r>
              <a:rPr lang="en-US" dirty="0"/>
              <a:t>. </a:t>
            </a:r>
            <a:endParaRPr lang="en-US" dirty="0" smtClean="0"/>
          </a:p>
          <a:p>
            <a:r>
              <a:rPr lang="en-US" dirty="0" smtClean="0"/>
              <a:t>An </a:t>
            </a:r>
            <a:r>
              <a:rPr lang="en-US" b="1" dirty="0"/>
              <a:t>explicit inferential claim </a:t>
            </a:r>
            <a:r>
              <a:rPr lang="en-US" dirty="0"/>
              <a:t>is usually asserted by premise or conclusion indicator words </a:t>
            </a:r>
            <a:r>
              <a:rPr lang="en-US" dirty="0" smtClean="0"/>
              <a:t>(“thus</a:t>
            </a:r>
            <a:r>
              <a:rPr lang="en-US" dirty="0"/>
              <a:t>,‘‘ </a:t>
            </a:r>
            <a:r>
              <a:rPr lang="en-US" dirty="0" smtClean="0"/>
              <a:t>“since</a:t>
            </a:r>
            <a:r>
              <a:rPr lang="en-US" dirty="0"/>
              <a:t>,‘‘ </a:t>
            </a:r>
            <a:r>
              <a:rPr lang="en-US" dirty="0" smtClean="0"/>
              <a:t>“because</a:t>
            </a:r>
            <a:r>
              <a:rPr lang="en-US" dirty="0"/>
              <a:t>,‘‘ </a:t>
            </a:r>
            <a:r>
              <a:rPr lang="en-US" dirty="0" smtClean="0"/>
              <a:t>“hence</a:t>
            </a:r>
            <a:r>
              <a:rPr lang="en-US" dirty="0"/>
              <a:t>,‘‘ </a:t>
            </a:r>
            <a:r>
              <a:rPr lang="en-US" dirty="0" smtClean="0"/>
              <a:t>“therefore</a:t>
            </a:r>
            <a:r>
              <a:rPr lang="en-US" dirty="0"/>
              <a:t>,‘‘  </a:t>
            </a:r>
            <a:r>
              <a:rPr lang="en-US" dirty="0" err="1" smtClean="0"/>
              <a:t>etc</a:t>
            </a:r>
            <a:r>
              <a:rPr lang="en-US" dirty="0" smtClean="0"/>
              <a:t>). </a:t>
            </a:r>
          </a:p>
          <a:p>
            <a:r>
              <a:rPr lang="en-US" dirty="0" smtClean="0"/>
              <a:t>It </a:t>
            </a:r>
            <a:r>
              <a:rPr lang="en-US" dirty="0"/>
              <a:t>exists if there is an indicator word that asserts an explicit relationship between the premises and the conclusions. </a:t>
            </a:r>
          </a:p>
          <a:p>
            <a:r>
              <a:rPr lang="en-US" b="1" dirty="0"/>
              <a:t>Example:</a:t>
            </a:r>
            <a:r>
              <a:rPr lang="en-US" dirty="0"/>
              <a:t> </a:t>
            </a:r>
            <a:r>
              <a:rPr lang="en-US" i="1" dirty="0" err="1"/>
              <a:t>Gamachuu</a:t>
            </a:r>
            <a:r>
              <a:rPr lang="en-US" i="1" dirty="0"/>
              <a:t> is my biological father, because my mother told so. </a:t>
            </a:r>
          </a:p>
          <a:p>
            <a:r>
              <a:rPr lang="en-US" dirty="0"/>
              <a:t>An </a:t>
            </a:r>
            <a:r>
              <a:rPr lang="en-US" b="1" dirty="0"/>
              <a:t>implicit inferential claim </a:t>
            </a:r>
            <a:r>
              <a:rPr lang="en-US" dirty="0"/>
              <a:t>exists if there is an inferential relationship between the statements in a passage, but the passage </a:t>
            </a:r>
            <a:r>
              <a:rPr lang="en-US" b="1" dirty="0"/>
              <a:t>contains no indicator words. </a:t>
            </a:r>
          </a:p>
          <a:p>
            <a:r>
              <a:rPr lang="en-US" dirty="0"/>
              <a:t> </a:t>
            </a:r>
            <a:r>
              <a:rPr lang="en-US" b="1" dirty="0"/>
              <a:t>Example: </a:t>
            </a:r>
            <a:r>
              <a:rPr lang="en-US" i="1" dirty="0" smtClean="0"/>
              <a:t>The </a:t>
            </a:r>
            <a:r>
              <a:rPr lang="en-US" i="1" dirty="0"/>
              <a:t>genetic modification of food is risky business. Genetic engineering can introduce unintended changes into the DNA of the food-producing organism, and these changes can be toxic to the consumer</a:t>
            </a:r>
            <a:r>
              <a:rPr lang="en-US" dirty="0"/>
              <a:t>. </a:t>
            </a:r>
          </a:p>
          <a:p>
            <a:r>
              <a:rPr lang="en-US" dirty="0" smtClean="0"/>
              <a:t>The </a:t>
            </a:r>
            <a:r>
              <a:rPr lang="en-US" dirty="0"/>
              <a:t>ﬁrst statement is the conclusion, and the other two are the premises. </a:t>
            </a:r>
          </a:p>
        </p:txBody>
      </p:sp>
    </p:spTree>
    <p:extLst>
      <p:ext uri="{BB962C8B-B14F-4D97-AF65-F5344CB8AC3E}">
        <p14:creationId xmlns:p14="http://schemas.microsoft.com/office/powerpoint/2010/main" val="34386871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fontScale="62500" lnSpcReduction="20000"/>
          </a:bodyPr>
          <a:lstStyle/>
          <a:p>
            <a:r>
              <a:rPr lang="en-US" dirty="0"/>
              <a:t>Sometimes it is difficult to identify whether a passage contain an argument.  </a:t>
            </a:r>
            <a:r>
              <a:rPr lang="en-US" dirty="0" smtClean="0"/>
              <a:t>In </a:t>
            </a:r>
            <a:r>
              <a:rPr lang="en-US" dirty="0"/>
              <a:t>deciding whether there is a claim that evidence supports or implies something keep an eye out for </a:t>
            </a:r>
          </a:p>
          <a:p>
            <a:pPr lvl="1">
              <a:buFont typeface="Wingdings" pitchFamily="2" charset="2"/>
              <a:buChar char="v"/>
            </a:pPr>
            <a:r>
              <a:rPr lang="en-US" dirty="0" smtClean="0"/>
              <a:t>Indicator </a:t>
            </a:r>
            <a:r>
              <a:rPr lang="en-US" dirty="0"/>
              <a:t>words, and </a:t>
            </a:r>
            <a:endParaRPr lang="en-US" dirty="0" smtClean="0"/>
          </a:p>
          <a:p>
            <a:pPr lvl="1">
              <a:buFont typeface="Wingdings" pitchFamily="2" charset="2"/>
              <a:buChar char="v"/>
            </a:pPr>
            <a:r>
              <a:rPr lang="en-US" dirty="0" smtClean="0"/>
              <a:t>The </a:t>
            </a:r>
            <a:r>
              <a:rPr lang="en-US" dirty="0"/>
              <a:t>presence of an inferential claim between the statements. In connection with these points</a:t>
            </a:r>
            <a:r>
              <a:rPr lang="en-US" dirty="0" smtClean="0"/>
              <a:t>, </a:t>
            </a:r>
            <a:r>
              <a:rPr lang="en-US" dirty="0"/>
              <a:t>a word of </a:t>
            </a:r>
            <a:r>
              <a:rPr lang="en-US" dirty="0" smtClean="0"/>
              <a:t>caution(</a:t>
            </a:r>
            <a:r>
              <a:rPr lang="en-US" b="1" dirty="0" smtClean="0"/>
              <a:t>carefulness</a:t>
            </a:r>
            <a:r>
              <a:rPr lang="en-US" dirty="0" smtClean="0"/>
              <a:t>) </a:t>
            </a:r>
            <a:r>
              <a:rPr lang="en-US" dirty="0"/>
              <a:t>is in order. </a:t>
            </a:r>
          </a:p>
          <a:p>
            <a:r>
              <a:rPr lang="en-US" b="1" dirty="0"/>
              <a:t>First, </a:t>
            </a:r>
            <a:r>
              <a:rPr lang="en-US" dirty="0"/>
              <a:t>the mere occurrence of an indicator word by no means guarantees the presence of an argument. </a:t>
            </a:r>
            <a:endParaRPr lang="en-US" dirty="0" smtClean="0"/>
          </a:p>
          <a:p>
            <a:r>
              <a:rPr lang="en-US" dirty="0" smtClean="0"/>
              <a:t>The </a:t>
            </a:r>
            <a:r>
              <a:rPr lang="en-US" dirty="0"/>
              <a:t>presence of an indicator word does not mean that the existing indicator word </a:t>
            </a:r>
            <a:r>
              <a:rPr lang="en-US" b="1" dirty="0"/>
              <a:t>actually and always indicate </a:t>
            </a:r>
            <a:r>
              <a:rPr lang="en-US" dirty="0"/>
              <a:t>a premises or a conclusions. </a:t>
            </a:r>
            <a:endParaRPr lang="en-US" dirty="0" smtClean="0"/>
          </a:p>
          <a:p>
            <a:r>
              <a:rPr lang="en-US" dirty="0" smtClean="0"/>
              <a:t>Thus</a:t>
            </a:r>
            <a:r>
              <a:rPr lang="en-US" dirty="0"/>
              <a:t>, before deciding that an indicator word indicates a premises or a conclusion, </a:t>
            </a:r>
            <a:r>
              <a:rPr lang="en-US" b="1" dirty="0"/>
              <a:t>make sure that the existing indicator word is used to indicate a premise or a conclusion. </a:t>
            </a:r>
          </a:p>
          <a:p>
            <a:r>
              <a:rPr lang="en-US" b="1" dirty="0"/>
              <a:t>Example: </a:t>
            </a:r>
          </a:p>
          <a:p>
            <a:r>
              <a:rPr lang="en-US" dirty="0"/>
              <a:t>Since Edison invented the phonograph, there have been many technological developments. </a:t>
            </a:r>
          </a:p>
          <a:p>
            <a:r>
              <a:rPr lang="en-US" dirty="0"/>
              <a:t>Since Edison invented the phonograph, he deserves credit for a major technological development. </a:t>
            </a:r>
          </a:p>
          <a:p>
            <a:r>
              <a:rPr lang="en-US" dirty="0"/>
              <a:t>In the </a:t>
            </a:r>
            <a:r>
              <a:rPr lang="en-US" b="1" dirty="0"/>
              <a:t>first passage the word  </a:t>
            </a:r>
            <a:r>
              <a:rPr lang="en-US" dirty="0" smtClean="0"/>
              <a:t>“since</a:t>
            </a:r>
            <a:r>
              <a:rPr lang="en-US" dirty="0"/>
              <a:t>‘‘ is used in a temporal sense. It means </a:t>
            </a:r>
            <a:r>
              <a:rPr lang="en-US" dirty="0" smtClean="0"/>
              <a:t>“from </a:t>
            </a:r>
            <a:r>
              <a:rPr lang="en-US" dirty="0"/>
              <a:t>the time that.‘‘ Thus, the first passage is </a:t>
            </a:r>
            <a:r>
              <a:rPr lang="en-US" b="1" dirty="0"/>
              <a:t>not an argument</a:t>
            </a:r>
            <a:r>
              <a:rPr lang="en-US" dirty="0"/>
              <a:t>. </a:t>
            </a:r>
            <a:endParaRPr lang="en-US" dirty="0" smtClean="0"/>
          </a:p>
          <a:p>
            <a:r>
              <a:rPr lang="en-US" dirty="0" smtClean="0"/>
              <a:t>In </a:t>
            </a:r>
            <a:r>
              <a:rPr lang="en-US" dirty="0"/>
              <a:t>the </a:t>
            </a:r>
            <a:r>
              <a:rPr lang="en-US" b="1" dirty="0"/>
              <a:t>second passage </a:t>
            </a:r>
            <a:r>
              <a:rPr lang="en-US" dirty="0" smtClean="0"/>
              <a:t>“since</a:t>
            </a:r>
            <a:r>
              <a:rPr lang="en-US" dirty="0"/>
              <a:t>‘‘ is used in a logical sense, and so the passage is </a:t>
            </a:r>
            <a:r>
              <a:rPr lang="en-US" b="1" dirty="0"/>
              <a:t>an argument. </a:t>
            </a:r>
          </a:p>
        </p:txBody>
      </p:sp>
    </p:spTree>
    <p:extLst>
      <p:ext uri="{BB962C8B-B14F-4D97-AF65-F5344CB8AC3E}">
        <p14:creationId xmlns:p14="http://schemas.microsoft.com/office/powerpoint/2010/main" val="3401952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fontScale="85000" lnSpcReduction="10000"/>
          </a:bodyPr>
          <a:lstStyle/>
          <a:p>
            <a:r>
              <a:rPr lang="en-US" b="1" dirty="0"/>
              <a:t>Second,</a:t>
            </a:r>
            <a:r>
              <a:rPr lang="en-US" dirty="0"/>
              <a:t> it is not always easy to detect the occurrences of an inferential relationship between statements in a passage, and the reader may have to review a passage several times before making a decision. </a:t>
            </a:r>
            <a:endParaRPr lang="en-US" dirty="0" smtClean="0"/>
          </a:p>
          <a:p>
            <a:r>
              <a:rPr lang="en-US" dirty="0" smtClean="0"/>
              <a:t>Therefore</a:t>
            </a:r>
            <a:r>
              <a:rPr lang="en-US" dirty="0"/>
              <a:t>, in deciding whether a passage contains an argument one should try to insert mentally some indicators words among the statements to see whether there is a </a:t>
            </a:r>
            <a:r>
              <a:rPr lang="en-US" b="1" dirty="0"/>
              <a:t>flow of ideas</a:t>
            </a:r>
            <a:r>
              <a:rPr lang="en-US" dirty="0"/>
              <a:t> among the statements. </a:t>
            </a:r>
            <a:endParaRPr lang="en-US" dirty="0" smtClean="0"/>
          </a:p>
          <a:p>
            <a:r>
              <a:rPr lang="en-US" dirty="0" smtClean="0"/>
              <a:t>Even </a:t>
            </a:r>
            <a:r>
              <a:rPr lang="en-US" dirty="0"/>
              <a:t>with this mental experiment, however, deciding whether a passage contains an argument is very difficult.  </a:t>
            </a:r>
          </a:p>
          <a:p>
            <a:r>
              <a:rPr lang="en-US" dirty="0"/>
              <a:t>To assists in distinguishing passages that contain arguments from those that do not, it is important to identify passages, which do not contain arguments: </a:t>
            </a:r>
            <a:r>
              <a:rPr lang="en-US" b="1" dirty="0"/>
              <a:t>Non-argumentative passages</a:t>
            </a:r>
            <a:r>
              <a:rPr lang="en-US" dirty="0"/>
              <a:t>. </a:t>
            </a:r>
          </a:p>
        </p:txBody>
      </p:sp>
    </p:spTree>
    <p:extLst>
      <p:ext uri="{BB962C8B-B14F-4D97-AF65-F5344CB8AC3E}">
        <p14:creationId xmlns:p14="http://schemas.microsoft.com/office/powerpoint/2010/main" val="171019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2.2. </a:t>
            </a:r>
            <a:r>
              <a:rPr lang="en-US" sz="3600" dirty="0"/>
              <a:t>Recognizing Non-argumentative Passages </a:t>
            </a:r>
          </a:p>
        </p:txBody>
      </p:sp>
      <p:sp>
        <p:nvSpPr>
          <p:cNvPr id="3" name="Content Placeholder 2"/>
          <p:cNvSpPr>
            <a:spLocks noGrp="1"/>
          </p:cNvSpPr>
          <p:nvPr>
            <p:ph idx="1"/>
          </p:nvPr>
        </p:nvSpPr>
        <p:spPr>
          <a:xfrm>
            <a:off x="457200" y="1066800"/>
            <a:ext cx="8229600" cy="5334000"/>
          </a:xfrm>
        </p:spPr>
        <p:txBody>
          <a:bodyPr>
            <a:normAutofit fontScale="70000" lnSpcReduction="20000"/>
          </a:bodyPr>
          <a:lstStyle/>
          <a:p>
            <a:r>
              <a:rPr lang="en-US" dirty="0"/>
              <a:t> Non-argumentative passages are passages, which lack an inferential claim. </a:t>
            </a:r>
            <a:r>
              <a:rPr lang="en-US" dirty="0" smtClean="0"/>
              <a:t>These include:</a:t>
            </a:r>
          </a:p>
          <a:p>
            <a:pPr marL="457200" lvl="1" indent="0">
              <a:buNone/>
            </a:pPr>
            <a:r>
              <a:rPr lang="en-US" b="1" dirty="0" smtClean="0"/>
              <a:t>Simple </a:t>
            </a:r>
            <a:r>
              <a:rPr lang="en-US" b="1" dirty="0"/>
              <a:t>non-inferential passages</a:t>
            </a:r>
            <a:r>
              <a:rPr lang="en-US" b="1" dirty="0" smtClean="0"/>
              <a:t>,	 Illustrations</a:t>
            </a:r>
            <a:r>
              <a:rPr lang="en-US" b="1" dirty="0"/>
              <a:t>, </a:t>
            </a:r>
            <a:r>
              <a:rPr lang="en-US" b="1" dirty="0" smtClean="0"/>
              <a:t>	Explanations</a:t>
            </a:r>
          </a:p>
          <a:p>
            <a:pPr marL="457200" lvl="1" indent="0">
              <a:buNone/>
            </a:pPr>
            <a:r>
              <a:rPr lang="en-US" b="1" dirty="0" smtClean="0"/>
              <a:t>Expository passages  		 	conditional </a:t>
            </a:r>
            <a:r>
              <a:rPr lang="en-US" b="1" dirty="0"/>
              <a:t>statements. </a:t>
            </a:r>
            <a:endParaRPr lang="en-US" b="1" dirty="0" smtClean="0"/>
          </a:p>
          <a:p>
            <a:r>
              <a:rPr lang="en-US" dirty="0" smtClean="0"/>
              <a:t>Passages </a:t>
            </a:r>
            <a:r>
              <a:rPr lang="en-US" dirty="0"/>
              <a:t>that lack an inferential claim may be statements, which could be premises, conclusion, or both. </a:t>
            </a:r>
          </a:p>
          <a:p>
            <a:r>
              <a:rPr lang="en-US" dirty="0" smtClean="0"/>
              <a:t>What </a:t>
            </a:r>
            <a:r>
              <a:rPr lang="en-US" dirty="0"/>
              <a:t>is missed is a claim that a </a:t>
            </a:r>
            <a:r>
              <a:rPr lang="en-US" b="1" dirty="0"/>
              <a:t>reasoning process </a:t>
            </a:r>
            <a:r>
              <a:rPr lang="en-US" dirty="0"/>
              <a:t>is being </a:t>
            </a:r>
            <a:r>
              <a:rPr lang="en-US" dirty="0" smtClean="0"/>
              <a:t>made.</a:t>
            </a:r>
          </a:p>
          <a:p>
            <a:r>
              <a:rPr lang="en-US" b="1" dirty="0" smtClean="0"/>
              <a:t>Simple </a:t>
            </a:r>
            <a:r>
              <a:rPr lang="en-US" b="1" dirty="0"/>
              <a:t>Non-inferential Passages </a:t>
            </a:r>
            <a:r>
              <a:rPr lang="en-US" b="1" dirty="0" smtClean="0"/>
              <a:t>: </a:t>
            </a:r>
            <a:r>
              <a:rPr lang="en-US" dirty="0" smtClean="0"/>
              <a:t>are </a:t>
            </a:r>
            <a:r>
              <a:rPr lang="en-US" dirty="0"/>
              <a:t>unproblematic passages that lack a claim that anything is being proved. </a:t>
            </a:r>
            <a:endParaRPr lang="en-US" dirty="0" smtClean="0"/>
          </a:p>
          <a:p>
            <a:r>
              <a:rPr lang="en-US" dirty="0" smtClean="0"/>
              <a:t>Such </a:t>
            </a:r>
            <a:r>
              <a:rPr lang="en-US" dirty="0"/>
              <a:t>passages contain statements that could be premises or conclusions (or both), </a:t>
            </a:r>
            <a:r>
              <a:rPr lang="en-US" b="1" dirty="0"/>
              <a:t>but what is missing </a:t>
            </a:r>
            <a:r>
              <a:rPr lang="en-US" dirty="0"/>
              <a:t>is a claim that any potential premise supports a conclusion or that any potential conclusion is supported by premises. </a:t>
            </a:r>
            <a:endParaRPr lang="en-US" dirty="0" smtClean="0"/>
          </a:p>
          <a:p>
            <a:r>
              <a:rPr lang="en-US" dirty="0" smtClean="0"/>
              <a:t>Passages </a:t>
            </a:r>
            <a:r>
              <a:rPr lang="en-US" dirty="0"/>
              <a:t>of this sort </a:t>
            </a:r>
            <a:r>
              <a:rPr lang="en-US" dirty="0" smtClean="0"/>
              <a:t>include: </a:t>
            </a:r>
          </a:p>
          <a:p>
            <a:pPr lvl="1">
              <a:buFont typeface="Wingdings" pitchFamily="2" charset="2"/>
              <a:buChar char="Ø"/>
            </a:pPr>
            <a:r>
              <a:rPr lang="en-US" b="1" dirty="0" smtClean="0"/>
              <a:t>Warnings, 	Pieces </a:t>
            </a:r>
            <a:r>
              <a:rPr lang="en-US" b="1" dirty="0"/>
              <a:t>of advice, </a:t>
            </a:r>
            <a:r>
              <a:rPr lang="en-US" b="1" dirty="0" smtClean="0"/>
              <a:t>		Reports</a:t>
            </a:r>
            <a:r>
              <a:rPr lang="en-US" b="1" dirty="0"/>
              <a:t>. </a:t>
            </a:r>
            <a:endParaRPr lang="en-US" b="1" dirty="0" smtClean="0"/>
          </a:p>
          <a:p>
            <a:pPr lvl="1">
              <a:buFont typeface="Wingdings" pitchFamily="2" charset="2"/>
              <a:buChar char="Ø"/>
            </a:pPr>
            <a:r>
              <a:rPr lang="en-US" b="1" dirty="0" smtClean="0"/>
              <a:t>Statements  </a:t>
            </a:r>
            <a:r>
              <a:rPr lang="en-US" b="1" dirty="0"/>
              <a:t>of belief or opinion, </a:t>
            </a:r>
            <a:endParaRPr lang="en-US" b="1" dirty="0" smtClean="0"/>
          </a:p>
          <a:p>
            <a:pPr lvl="1">
              <a:buFont typeface="Wingdings" pitchFamily="2" charset="2"/>
              <a:buChar char="Ø"/>
            </a:pPr>
            <a:r>
              <a:rPr lang="en-US" b="1" dirty="0" smtClean="0"/>
              <a:t>Loosely </a:t>
            </a:r>
            <a:r>
              <a:rPr lang="en-US" b="1" dirty="0"/>
              <a:t>associated statements, </a:t>
            </a:r>
          </a:p>
        </p:txBody>
      </p:sp>
    </p:spTree>
    <p:extLst>
      <p:ext uri="{BB962C8B-B14F-4D97-AF65-F5344CB8AC3E}">
        <p14:creationId xmlns:p14="http://schemas.microsoft.com/office/powerpoint/2010/main" val="27298206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a:t>Lesson 3: Types of </a:t>
            </a:r>
            <a:r>
              <a:rPr lang="en-US" dirty="0" smtClean="0"/>
              <a:t>Arguments</a:t>
            </a:r>
            <a:endParaRPr lang="en-US" dirty="0"/>
          </a:p>
        </p:txBody>
      </p:sp>
      <p:sp>
        <p:nvSpPr>
          <p:cNvPr id="3" name="Content Placeholder 2"/>
          <p:cNvSpPr>
            <a:spLocks noGrp="1"/>
          </p:cNvSpPr>
          <p:nvPr>
            <p:ph idx="1"/>
          </p:nvPr>
        </p:nvSpPr>
        <p:spPr>
          <a:xfrm>
            <a:off x="457200" y="1600200"/>
            <a:ext cx="8229600" cy="5181600"/>
          </a:xfrm>
        </p:spPr>
        <p:txBody>
          <a:bodyPr>
            <a:normAutofit fontScale="62500" lnSpcReduction="20000"/>
          </a:bodyPr>
          <a:lstStyle/>
          <a:p>
            <a:pPr marL="0" indent="0">
              <a:buNone/>
            </a:pPr>
            <a:r>
              <a:rPr lang="en-US" dirty="0" smtClean="0"/>
              <a:t>                                 </a:t>
            </a:r>
            <a:r>
              <a:rPr lang="en-US" sz="4400" b="1" dirty="0" smtClean="0"/>
              <a:t>Deduction and </a:t>
            </a:r>
            <a:r>
              <a:rPr lang="en-US" sz="4400" b="1" dirty="0"/>
              <a:t>Induction </a:t>
            </a:r>
            <a:endParaRPr lang="en-US" sz="4400" b="1" dirty="0" smtClean="0"/>
          </a:p>
          <a:p>
            <a:pPr marL="0" indent="0">
              <a:buNone/>
            </a:pPr>
            <a:r>
              <a:rPr lang="en-US" sz="3600" b="1" dirty="0" smtClean="0"/>
              <a:t>           3.1 </a:t>
            </a:r>
            <a:r>
              <a:rPr lang="en-US" sz="3600" b="1" dirty="0"/>
              <a:t>Deductive Arguments    </a:t>
            </a:r>
          </a:p>
          <a:p>
            <a:r>
              <a:rPr lang="en-US" dirty="0"/>
              <a:t>A deductive argument is an argument  </a:t>
            </a:r>
            <a:r>
              <a:rPr lang="en-US" dirty="0" smtClean="0"/>
              <a:t>in </a:t>
            </a:r>
            <a:r>
              <a:rPr lang="en-US" dirty="0"/>
              <a:t>which the premises are claimed to support the conclusion in such a way that it is impossible for the premises to be true and the conclusion false. </a:t>
            </a:r>
            <a:endParaRPr lang="en-US" dirty="0" smtClean="0"/>
          </a:p>
          <a:p>
            <a:r>
              <a:rPr lang="en-US" dirty="0" smtClean="0"/>
              <a:t>In </a:t>
            </a:r>
            <a:r>
              <a:rPr lang="en-US" dirty="0"/>
              <a:t>such arguments, the conclusion is claimed to follow necessarily (conclusively) from the premises. </a:t>
            </a:r>
            <a:endParaRPr lang="en-US" dirty="0" smtClean="0"/>
          </a:p>
          <a:p>
            <a:r>
              <a:rPr lang="en-US" dirty="0" smtClean="0"/>
              <a:t>Thus</a:t>
            </a:r>
            <a:r>
              <a:rPr lang="en-US" dirty="0"/>
              <a:t>, deductive arguments are those that involve necessary reasoning. </a:t>
            </a:r>
          </a:p>
          <a:p>
            <a:r>
              <a:rPr lang="en-US" dirty="0"/>
              <a:t>Example-1: </a:t>
            </a:r>
          </a:p>
          <a:p>
            <a:pPr lvl="1">
              <a:buFont typeface="Wingdings" pitchFamily="2" charset="2"/>
              <a:buChar char="Ø"/>
            </a:pPr>
            <a:r>
              <a:rPr lang="en-US" dirty="0"/>
              <a:t>All philosophers are critical thinkers. </a:t>
            </a:r>
            <a:endParaRPr lang="en-US" dirty="0" smtClean="0"/>
          </a:p>
          <a:p>
            <a:pPr lvl="1">
              <a:buFont typeface="Wingdings" pitchFamily="2" charset="2"/>
              <a:buChar char="Ø"/>
            </a:pPr>
            <a:r>
              <a:rPr lang="en-US" dirty="0" smtClean="0"/>
              <a:t>Socrates </a:t>
            </a:r>
            <a:r>
              <a:rPr lang="en-US" dirty="0"/>
              <a:t>is a philosopher. </a:t>
            </a:r>
            <a:endParaRPr lang="en-US" dirty="0" smtClean="0"/>
          </a:p>
          <a:p>
            <a:pPr lvl="1">
              <a:buFont typeface="Wingdings" pitchFamily="2" charset="2"/>
              <a:buChar char="Ø"/>
            </a:pPr>
            <a:r>
              <a:rPr lang="en-US" dirty="0" smtClean="0"/>
              <a:t>Therefore</a:t>
            </a:r>
            <a:r>
              <a:rPr lang="en-US" dirty="0"/>
              <a:t>, Socrates is a critical thinker. </a:t>
            </a:r>
          </a:p>
          <a:p>
            <a:r>
              <a:rPr lang="en-US" dirty="0"/>
              <a:t>Example-2: </a:t>
            </a:r>
          </a:p>
          <a:p>
            <a:pPr lvl="1">
              <a:buFont typeface="Wingdings" pitchFamily="2" charset="2"/>
              <a:buChar char="Ø"/>
            </a:pPr>
            <a:r>
              <a:rPr lang="en-US" dirty="0"/>
              <a:t>All African footballers are blacks. </a:t>
            </a:r>
            <a:endParaRPr lang="en-US" dirty="0" smtClean="0"/>
          </a:p>
          <a:p>
            <a:pPr lvl="1">
              <a:buFont typeface="Wingdings" pitchFamily="2" charset="2"/>
              <a:buChar char="Ø"/>
            </a:pPr>
            <a:r>
              <a:rPr lang="en-US" dirty="0" err="1" smtClean="0"/>
              <a:t>Messi</a:t>
            </a:r>
            <a:r>
              <a:rPr lang="en-US" dirty="0" smtClean="0"/>
              <a:t> </a:t>
            </a:r>
            <a:r>
              <a:rPr lang="en-US" dirty="0"/>
              <a:t>is an African footballer. </a:t>
            </a:r>
            <a:endParaRPr lang="en-US" dirty="0" smtClean="0"/>
          </a:p>
          <a:p>
            <a:pPr lvl="1">
              <a:buFont typeface="Wingdings" pitchFamily="2" charset="2"/>
              <a:buChar char="Ø"/>
            </a:pPr>
            <a:r>
              <a:rPr lang="en-US" dirty="0" smtClean="0"/>
              <a:t>It </a:t>
            </a:r>
            <a:r>
              <a:rPr lang="en-US" dirty="0"/>
              <a:t>follows that, </a:t>
            </a:r>
            <a:r>
              <a:rPr lang="en-US" dirty="0" err="1"/>
              <a:t>Messi</a:t>
            </a:r>
            <a:r>
              <a:rPr lang="en-US" dirty="0"/>
              <a:t> is black. </a:t>
            </a:r>
          </a:p>
        </p:txBody>
      </p:sp>
    </p:spTree>
    <p:extLst>
      <p:ext uri="{BB962C8B-B14F-4D97-AF65-F5344CB8AC3E}">
        <p14:creationId xmlns:p14="http://schemas.microsoft.com/office/powerpoint/2010/main" val="6388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86400"/>
          </a:xfrm>
        </p:spPr>
        <p:txBody>
          <a:bodyPr>
            <a:normAutofit fontScale="55000" lnSpcReduction="20000"/>
          </a:bodyPr>
          <a:lstStyle/>
          <a:p>
            <a:r>
              <a:rPr lang="en-US" b="1" dirty="0"/>
              <a:t>3.2 Inductive Arguments    </a:t>
            </a:r>
          </a:p>
          <a:p>
            <a:r>
              <a:rPr lang="en-US" dirty="0"/>
              <a:t>An inductive argument is an argument </a:t>
            </a:r>
            <a:r>
              <a:rPr lang="en-US" dirty="0" smtClean="0"/>
              <a:t>in </a:t>
            </a:r>
            <a:r>
              <a:rPr lang="en-US" dirty="0"/>
              <a:t>which the premises are claimed to support the conclusion in such a way that it is </a:t>
            </a:r>
            <a:r>
              <a:rPr lang="en-US" b="1" dirty="0"/>
              <a:t>improbable</a:t>
            </a:r>
            <a:r>
              <a:rPr lang="en-US" dirty="0"/>
              <a:t> for the premises to be true and the conclusion false. </a:t>
            </a:r>
            <a:endParaRPr lang="en-US" dirty="0" smtClean="0"/>
          </a:p>
          <a:p>
            <a:r>
              <a:rPr lang="en-US" dirty="0" smtClean="0"/>
              <a:t>In </a:t>
            </a:r>
            <a:r>
              <a:rPr lang="en-US" dirty="0"/>
              <a:t>such arguments, the conclusion is claimed to follow </a:t>
            </a:r>
            <a:r>
              <a:rPr lang="en-US" b="1" dirty="0"/>
              <a:t>only probably </a:t>
            </a:r>
            <a:r>
              <a:rPr lang="en-US" dirty="0"/>
              <a:t>from the premises. </a:t>
            </a:r>
            <a:endParaRPr lang="en-US" dirty="0" smtClean="0"/>
          </a:p>
          <a:p>
            <a:r>
              <a:rPr lang="en-US" dirty="0" smtClean="0"/>
              <a:t>The </a:t>
            </a:r>
            <a:r>
              <a:rPr lang="en-US" dirty="0"/>
              <a:t>premises may provide some considerable evidence for the conclusion but they </a:t>
            </a:r>
            <a:r>
              <a:rPr lang="en-US" b="1" dirty="0"/>
              <a:t>do not imply (necessarily support</a:t>
            </a:r>
            <a:r>
              <a:rPr lang="en-US" dirty="0"/>
              <a:t>) the conclusion. </a:t>
            </a:r>
            <a:endParaRPr lang="en-US" dirty="0" smtClean="0"/>
          </a:p>
          <a:p>
            <a:r>
              <a:rPr lang="en-US" dirty="0" smtClean="0"/>
              <a:t>In </a:t>
            </a:r>
            <a:r>
              <a:rPr lang="en-US" dirty="0"/>
              <a:t>this case, we might have sufficient condition (evidence) but we cannot be certain about the truth of the conclusion. </a:t>
            </a:r>
            <a:endParaRPr lang="en-US" dirty="0" smtClean="0"/>
          </a:p>
          <a:p>
            <a:r>
              <a:rPr lang="en-US" dirty="0" smtClean="0"/>
              <a:t>However</a:t>
            </a:r>
            <a:r>
              <a:rPr lang="en-US" dirty="0"/>
              <a:t>, this does not mean that the conclusion is wrong or unacceptable, where as it could be correct or acceptable but only based on probability. </a:t>
            </a:r>
            <a:endParaRPr lang="en-US" dirty="0" smtClean="0"/>
          </a:p>
          <a:p>
            <a:r>
              <a:rPr lang="en-US" dirty="0" smtClean="0"/>
              <a:t>Thus</a:t>
            </a:r>
            <a:r>
              <a:rPr lang="en-US" dirty="0"/>
              <a:t>, inductive arguments are those that involve probabilistic reasoning.   </a:t>
            </a:r>
            <a:r>
              <a:rPr lang="en-US" dirty="0" smtClean="0"/>
              <a:t> </a:t>
            </a:r>
            <a:endParaRPr lang="en-US" dirty="0"/>
          </a:p>
          <a:p>
            <a:r>
              <a:rPr lang="en-US" dirty="0"/>
              <a:t>Example-1: </a:t>
            </a:r>
          </a:p>
          <a:p>
            <a:pPr lvl="1">
              <a:buFont typeface="Wingdings" pitchFamily="2" charset="2"/>
              <a:buChar char="Ø"/>
            </a:pPr>
            <a:r>
              <a:rPr lang="en-US" dirty="0">
                <a:solidFill>
                  <a:srgbClr val="FF0000"/>
                </a:solidFill>
              </a:rPr>
              <a:t>Most African leaders are blacks. </a:t>
            </a:r>
            <a:endParaRPr lang="en-US" dirty="0" smtClean="0">
              <a:solidFill>
                <a:srgbClr val="FF0000"/>
              </a:solidFill>
            </a:endParaRPr>
          </a:p>
          <a:p>
            <a:pPr lvl="1">
              <a:buFont typeface="Wingdings" pitchFamily="2" charset="2"/>
              <a:buChar char="Ø"/>
            </a:pPr>
            <a:r>
              <a:rPr lang="en-US" dirty="0" smtClean="0">
                <a:solidFill>
                  <a:srgbClr val="FF0000"/>
                </a:solidFill>
              </a:rPr>
              <a:t>Mandela </a:t>
            </a:r>
            <a:r>
              <a:rPr lang="en-US" dirty="0">
                <a:solidFill>
                  <a:srgbClr val="FF0000"/>
                </a:solidFill>
              </a:rPr>
              <a:t>was an African leader. </a:t>
            </a:r>
            <a:endParaRPr lang="en-US" dirty="0" smtClean="0">
              <a:solidFill>
                <a:srgbClr val="FF0000"/>
              </a:solidFill>
            </a:endParaRPr>
          </a:p>
          <a:p>
            <a:pPr lvl="1">
              <a:buFont typeface="Wingdings" pitchFamily="2" charset="2"/>
              <a:buChar char="Ø"/>
            </a:pPr>
            <a:r>
              <a:rPr lang="en-US" dirty="0" smtClean="0">
                <a:solidFill>
                  <a:srgbClr val="FF0000"/>
                </a:solidFill>
              </a:rPr>
              <a:t>Therefore</a:t>
            </a:r>
            <a:r>
              <a:rPr lang="en-US" dirty="0">
                <a:solidFill>
                  <a:srgbClr val="FF0000"/>
                </a:solidFill>
              </a:rPr>
              <a:t>, probably Mandela was black. </a:t>
            </a:r>
          </a:p>
          <a:p>
            <a:r>
              <a:rPr lang="en-US" dirty="0">
                <a:solidFill>
                  <a:srgbClr val="FF0000"/>
                </a:solidFill>
              </a:rPr>
              <a:t>Example-2: </a:t>
            </a:r>
          </a:p>
          <a:p>
            <a:pPr lvl="1">
              <a:buFont typeface="Wingdings" pitchFamily="2" charset="2"/>
              <a:buChar char="Ø"/>
            </a:pPr>
            <a:r>
              <a:rPr lang="en-US" dirty="0">
                <a:solidFill>
                  <a:srgbClr val="FF0000"/>
                </a:solidFill>
              </a:rPr>
              <a:t>Almost all women are mammals. </a:t>
            </a:r>
            <a:endParaRPr lang="en-US" dirty="0" smtClean="0">
              <a:solidFill>
                <a:srgbClr val="FF0000"/>
              </a:solidFill>
            </a:endParaRPr>
          </a:p>
          <a:p>
            <a:pPr lvl="1">
              <a:buFont typeface="Wingdings" pitchFamily="2" charset="2"/>
              <a:buChar char="Ø"/>
            </a:pPr>
            <a:r>
              <a:rPr lang="en-US" dirty="0" err="1" smtClean="0">
                <a:solidFill>
                  <a:srgbClr val="FF0000"/>
                </a:solidFill>
              </a:rPr>
              <a:t>Hanan</a:t>
            </a:r>
            <a:r>
              <a:rPr lang="en-US" dirty="0" smtClean="0">
                <a:solidFill>
                  <a:srgbClr val="FF0000"/>
                </a:solidFill>
              </a:rPr>
              <a:t> </a:t>
            </a:r>
            <a:r>
              <a:rPr lang="en-US" dirty="0">
                <a:solidFill>
                  <a:srgbClr val="FF0000"/>
                </a:solidFill>
              </a:rPr>
              <a:t>is a woman. </a:t>
            </a:r>
            <a:endParaRPr lang="en-US" dirty="0" smtClean="0">
              <a:solidFill>
                <a:srgbClr val="FF0000"/>
              </a:solidFill>
            </a:endParaRPr>
          </a:p>
          <a:p>
            <a:pPr lvl="1">
              <a:buFont typeface="Wingdings" pitchFamily="2" charset="2"/>
              <a:buChar char="Ø"/>
            </a:pPr>
            <a:r>
              <a:rPr lang="en-US" dirty="0" smtClean="0">
                <a:solidFill>
                  <a:srgbClr val="FF0000"/>
                </a:solidFill>
              </a:rPr>
              <a:t>Hence</a:t>
            </a:r>
            <a:r>
              <a:rPr lang="en-US" dirty="0">
                <a:solidFill>
                  <a:srgbClr val="FF0000"/>
                </a:solidFill>
              </a:rPr>
              <a:t>, </a:t>
            </a:r>
            <a:r>
              <a:rPr lang="en-US" dirty="0" err="1">
                <a:solidFill>
                  <a:srgbClr val="FF0000"/>
                </a:solidFill>
              </a:rPr>
              <a:t>Hanan</a:t>
            </a:r>
            <a:r>
              <a:rPr lang="en-US" dirty="0">
                <a:solidFill>
                  <a:srgbClr val="FF0000"/>
                </a:solidFill>
              </a:rPr>
              <a:t> is a mammal. </a:t>
            </a:r>
          </a:p>
        </p:txBody>
      </p:sp>
    </p:spTree>
    <p:extLst>
      <p:ext uri="{BB962C8B-B14F-4D97-AF65-F5344CB8AC3E}">
        <p14:creationId xmlns:p14="http://schemas.microsoft.com/office/powerpoint/2010/main" val="37132891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fontScale="77500" lnSpcReduction="20000"/>
          </a:bodyPr>
          <a:lstStyle/>
          <a:p>
            <a:r>
              <a:rPr lang="en-US" dirty="0"/>
              <a:t>3.3 Differentiating Deductive and Inductive Arguments </a:t>
            </a:r>
            <a:endParaRPr lang="en-US" dirty="0" smtClean="0"/>
          </a:p>
          <a:p>
            <a:r>
              <a:rPr lang="en-US" dirty="0" smtClean="0"/>
              <a:t>The </a:t>
            </a:r>
            <a:r>
              <a:rPr lang="en-US" dirty="0"/>
              <a:t>distinction between inductive and deductive arguments lies in the </a:t>
            </a:r>
            <a:r>
              <a:rPr lang="en-US" b="1" dirty="0"/>
              <a:t>strength of an argument‘s inferential </a:t>
            </a:r>
            <a:r>
              <a:rPr lang="en-US" b="1" dirty="0" smtClean="0"/>
              <a:t>claim; </a:t>
            </a:r>
            <a:r>
              <a:rPr lang="en-US" dirty="0" smtClean="0"/>
              <a:t>that is, on </a:t>
            </a:r>
            <a:r>
              <a:rPr lang="en-US" dirty="0"/>
              <a:t>how strongly the conclusion is claimed to follow from the premises, or how strongly the premises are claimed to support the conclusion. </a:t>
            </a:r>
            <a:endParaRPr lang="en-US" dirty="0" smtClean="0"/>
          </a:p>
          <a:p>
            <a:r>
              <a:rPr lang="en-US" dirty="0" smtClean="0"/>
              <a:t>However</a:t>
            </a:r>
            <a:r>
              <a:rPr lang="en-US" dirty="0"/>
              <a:t>, in most arguments, the strength of this claim is </a:t>
            </a:r>
            <a:r>
              <a:rPr lang="en-US" b="1" dirty="0"/>
              <a:t>not explicitly stated</a:t>
            </a:r>
            <a:r>
              <a:rPr lang="en-US" dirty="0"/>
              <a:t>, so we must use our interpretative abilities to evaluate it. </a:t>
            </a:r>
            <a:endParaRPr lang="en-US" dirty="0" smtClean="0"/>
          </a:p>
          <a:p>
            <a:r>
              <a:rPr lang="en-US" dirty="0" smtClean="0"/>
              <a:t>In </a:t>
            </a:r>
            <a:r>
              <a:rPr lang="en-US" dirty="0"/>
              <a:t>the deciding whether an argument is deductive or inductive, we must look at certain </a:t>
            </a:r>
            <a:r>
              <a:rPr lang="en-US" b="1" dirty="0"/>
              <a:t>objective features </a:t>
            </a:r>
            <a:r>
              <a:rPr lang="en-US" dirty="0"/>
              <a:t>of the argument. </a:t>
            </a:r>
          </a:p>
          <a:p>
            <a:r>
              <a:rPr lang="en-US" dirty="0"/>
              <a:t>There are three factors that influence the decision about the </a:t>
            </a:r>
            <a:r>
              <a:rPr lang="en-US" b="1" dirty="0"/>
              <a:t>deductiveness or inductiveness </a:t>
            </a:r>
            <a:r>
              <a:rPr lang="en-US" dirty="0"/>
              <a:t>of an argument‘s inferential claim. These are: </a:t>
            </a:r>
          </a:p>
          <a:p>
            <a:pPr lvl="1">
              <a:buFont typeface="Wingdings" pitchFamily="2" charset="2"/>
              <a:buChar char="v"/>
            </a:pPr>
            <a:r>
              <a:rPr lang="en-US" dirty="0"/>
              <a:t>1) The occurrence of special indicator words, </a:t>
            </a:r>
          </a:p>
          <a:p>
            <a:pPr lvl="1">
              <a:buFont typeface="Wingdings" pitchFamily="2" charset="2"/>
              <a:buChar char="v"/>
            </a:pPr>
            <a:r>
              <a:rPr lang="en-US" dirty="0" smtClean="0"/>
              <a:t>2</a:t>
            </a:r>
            <a:r>
              <a:rPr lang="en-US" dirty="0"/>
              <a:t>) The actual strength of the inferential link between premises and conclusion, and </a:t>
            </a:r>
          </a:p>
          <a:p>
            <a:pPr lvl="1">
              <a:buFont typeface="Wingdings" pitchFamily="2" charset="2"/>
              <a:buChar char="v"/>
            </a:pPr>
            <a:r>
              <a:rPr lang="en-US" dirty="0" smtClean="0"/>
              <a:t>3</a:t>
            </a:r>
            <a:r>
              <a:rPr lang="en-US" dirty="0"/>
              <a:t>) The character or form of argumentation the arguers use.</a:t>
            </a:r>
          </a:p>
        </p:txBody>
      </p:sp>
    </p:spTree>
    <p:extLst>
      <p:ext uri="{BB962C8B-B14F-4D97-AF65-F5344CB8AC3E}">
        <p14:creationId xmlns:p14="http://schemas.microsoft.com/office/powerpoint/2010/main" val="18086997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85000" lnSpcReduction="20000"/>
          </a:bodyPr>
          <a:lstStyle/>
          <a:p>
            <a:r>
              <a:rPr lang="en-US" b="1" dirty="0" smtClean="0"/>
              <a:t>1. The </a:t>
            </a:r>
            <a:r>
              <a:rPr lang="en-US" b="1" dirty="0"/>
              <a:t>occurrence of special indicator words</a:t>
            </a:r>
            <a:r>
              <a:rPr lang="en-US" dirty="0"/>
              <a:t>. </a:t>
            </a:r>
            <a:endParaRPr lang="en-US" dirty="0" smtClean="0"/>
          </a:p>
          <a:p>
            <a:r>
              <a:rPr lang="en-US" dirty="0" smtClean="0"/>
              <a:t>There </a:t>
            </a:r>
            <a:r>
              <a:rPr lang="en-US" dirty="0"/>
              <a:t>are different sort of indicator words that indicate or mark the type of a certain argument. </a:t>
            </a:r>
            <a:endParaRPr lang="en-US" dirty="0" smtClean="0"/>
          </a:p>
          <a:p>
            <a:r>
              <a:rPr lang="en-US" dirty="0" smtClean="0"/>
              <a:t>Arguments </a:t>
            </a:r>
            <a:r>
              <a:rPr lang="en-US" dirty="0"/>
              <a:t>may contain some words that indicate the arguer‘s certainty and confidence, or the arguer‘s uncertainty or doubt, about the truth of his/her conclusion. </a:t>
            </a:r>
            <a:endParaRPr lang="en-US" dirty="0" smtClean="0"/>
          </a:p>
          <a:p>
            <a:r>
              <a:rPr lang="en-US" dirty="0" smtClean="0"/>
              <a:t>Words </a:t>
            </a:r>
            <a:r>
              <a:rPr lang="en-US" dirty="0"/>
              <a:t>like </a:t>
            </a:r>
            <a:r>
              <a:rPr lang="en-US" dirty="0" smtClean="0"/>
              <a:t>: ‘certainly’, ‘necessarily’, ‘absolutely’, and ‘definitely‘ indicate </a:t>
            </a:r>
            <a:r>
              <a:rPr lang="en-US" dirty="0"/>
              <a:t>that the argument should be taken as deductive, </a:t>
            </a:r>
            <a:endParaRPr lang="en-US" dirty="0" smtClean="0"/>
          </a:p>
          <a:p>
            <a:r>
              <a:rPr lang="en-US" dirty="0" smtClean="0"/>
              <a:t>Whereas </a:t>
            </a:r>
            <a:r>
              <a:rPr lang="en-US" dirty="0"/>
              <a:t>words like, </a:t>
            </a:r>
            <a:r>
              <a:rPr lang="en-US" dirty="0" smtClean="0"/>
              <a:t>‘probable/improbable’, plausible/implausible’ ‘likely/unlikely,‘ </a:t>
            </a:r>
            <a:r>
              <a:rPr lang="en-US" dirty="0"/>
              <a:t>and </a:t>
            </a:r>
            <a:r>
              <a:rPr lang="en-US" dirty="0" smtClean="0"/>
              <a:t>‘reasonable </a:t>
            </a:r>
            <a:r>
              <a:rPr lang="en-US" dirty="0"/>
              <a:t>to </a:t>
            </a:r>
            <a:r>
              <a:rPr lang="en-US" dirty="0" smtClean="0"/>
              <a:t>conclude’ suggest </a:t>
            </a:r>
            <a:r>
              <a:rPr lang="en-US" dirty="0"/>
              <a:t>that an argument is inductive. </a:t>
            </a:r>
            <a:endParaRPr lang="en-US" dirty="0" smtClean="0"/>
          </a:p>
          <a:p>
            <a:r>
              <a:rPr lang="en-US" dirty="0" smtClean="0"/>
              <a:t> (</a:t>
            </a:r>
            <a:r>
              <a:rPr lang="en-US" dirty="0"/>
              <a:t>Note that the phrase </a:t>
            </a:r>
            <a:r>
              <a:rPr lang="en-US" dirty="0" smtClean="0"/>
              <a:t>“it </a:t>
            </a:r>
            <a:r>
              <a:rPr lang="en-US" dirty="0"/>
              <a:t>must be the case that‘‘ is ambiguous; </a:t>
            </a:r>
            <a:r>
              <a:rPr lang="en-US" dirty="0" smtClean="0"/>
              <a:t>“must</a:t>
            </a:r>
            <a:r>
              <a:rPr lang="en-US" dirty="0"/>
              <a:t>‘‘ can indicate either probability or necessity)</a:t>
            </a:r>
          </a:p>
        </p:txBody>
      </p:sp>
    </p:spTree>
    <p:extLst>
      <p:ext uri="{BB962C8B-B14F-4D97-AF65-F5344CB8AC3E}">
        <p14:creationId xmlns:p14="http://schemas.microsoft.com/office/powerpoint/2010/main" val="2304113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172200"/>
          </a:xfrm>
        </p:spPr>
        <p:txBody>
          <a:bodyPr>
            <a:normAutofit/>
          </a:bodyPr>
          <a:lstStyle/>
          <a:p>
            <a:r>
              <a:rPr lang="en-US" dirty="0"/>
              <a:t>In logic, as an academic discipline, we </a:t>
            </a:r>
            <a:r>
              <a:rPr lang="en-US" dirty="0" smtClean="0"/>
              <a:t>study</a:t>
            </a:r>
          </a:p>
          <a:p>
            <a:pPr lvl="1">
              <a:buFont typeface="Wingdings" pitchFamily="2" charset="2"/>
              <a:buChar char="Ø"/>
            </a:pPr>
            <a:r>
              <a:rPr lang="en-US" dirty="0" smtClean="0"/>
              <a:t>Reasoning itself </a:t>
            </a:r>
          </a:p>
          <a:p>
            <a:pPr lvl="1">
              <a:buFont typeface="Wingdings" pitchFamily="2" charset="2"/>
              <a:buChar char="Ø"/>
            </a:pPr>
            <a:r>
              <a:rPr lang="en-US" dirty="0" smtClean="0"/>
              <a:t>Forms </a:t>
            </a:r>
            <a:r>
              <a:rPr lang="en-US" dirty="0"/>
              <a:t>of argument, </a:t>
            </a:r>
            <a:endParaRPr lang="en-US" dirty="0" smtClean="0"/>
          </a:p>
          <a:p>
            <a:pPr lvl="1">
              <a:buFont typeface="Wingdings" pitchFamily="2" charset="2"/>
              <a:buChar char="Ø"/>
            </a:pPr>
            <a:r>
              <a:rPr lang="en-US" dirty="0" smtClean="0"/>
              <a:t>General </a:t>
            </a:r>
            <a:r>
              <a:rPr lang="en-US" dirty="0"/>
              <a:t>principles and particular errors, along with methods of arguing. </a:t>
            </a:r>
          </a:p>
          <a:p>
            <a:pPr marL="457200" lvl="1" indent="0">
              <a:buNone/>
            </a:pPr>
            <a:r>
              <a:rPr lang="en-US" dirty="0" smtClean="0"/>
              <a:t>We </a:t>
            </a:r>
            <a:r>
              <a:rPr lang="en-US" dirty="0"/>
              <a:t>see lots of mistakes in reasoning in daily life and logic can help us understand what is wrong or why someone is arguing in a particular way. </a:t>
            </a:r>
          </a:p>
          <a:p>
            <a:r>
              <a:rPr lang="en-US" dirty="0"/>
              <a:t>What is the Benefit of Studying </a:t>
            </a:r>
            <a:r>
              <a:rPr lang="en-US" dirty="0" smtClean="0"/>
              <a:t>Logic?</a:t>
            </a:r>
          </a:p>
          <a:p>
            <a:pPr lvl="1">
              <a:buFont typeface="Wingdings" pitchFamily="2" charset="2"/>
              <a:buChar char="Ø"/>
            </a:pPr>
            <a:r>
              <a:rPr lang="en-US" dirty="0" smtClean="0"/>
              <a:t>Logic </a:t>
            </a:r>
            <a:r>
              <a:rPr lang="en-US" dirty="0"/>
              <a:t>sharpens and refines our natural gifts to think, reason and argue</a:t>
            </a:r>
            <a:r>
              <a:rPr lang="en-US" dirty="0" smtClean="0"/>
              <a:t>.  </a:t>
            </a:r>
            <a:endParaRPr lang="en-US" dirty="0"/>
          </a:p>
          <a:p>
            <a:pPr lvl="1">
              <a:buFont typeface="Wingdings" pitchFamily="2" charset="2"/>
              <a:buChar char="Ø"/>
            </a:pPr>
            <a:r>
              <a:rPr lang="en-US" dirty="0" smtClean="0"/>
              <a:t>We </a:t>
            </a:r>
            <a:r>
              <a:rPr lang="en-US" dirty="0"/>
              <a:t>use logic in our </a:t>
            </a:r>
            <a:r>
              <a:rPr lang="en-US"/>
              <a:t>day-to-day </a:t>
            </a:r>
            <a:r>
              <a:rPr lang="en-US" smtClean="0"/>
              <a:t>communications</a:t>
            </a:r>
            <a:endParaRPr lang="en-US" dirty="0" smtClean="0"/>
          </a:p>
        </p:txBody>
      </p:sp>
    </p:spTree>
    <p:extLst>
      <p:ext uri="{BB962C8B-B14F-4D97-AF65-F5344CB8AC3E}">
        <p14:creationId xmlns:p14="http://schemas.microsoft.com/office/powerpoint/2010/main" val="21536373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fontScale="85000" lnSpcReduction="20000"/>
          </a:bodyPr>
          <a:lstStyle/>
          <a:p>
            <a:r>
              <a:rPr lang="en-US" dirty="0" smtClean="0"/>
              <a:t>2. </a:t>
            </a:r>
            <a:r>
              <a:rPr lang="en-US" b="1" dirty="0" smtClean="0"/>
              <a:t>The </a:t>
            </a:r>
            <a:r>
              <a:rPr lang="en-US" b="1" dirty="0"/>
              <a:t>actual strength of the inferential link between premises and conclusion. </a:t>
            </a:r>
            <a:endParaRPr lang="en-US" b="1" dirty="0" smtClean="0"/>
          </a:p>
          <a:p>
            <a:r>
              <a:rPr lang="en-US" dirty="0" smtClean="0"/>
              <a:t>If </a:t>
            </a:r>
            <a:r>
              <a:rPr lang="en-US" dirty="0"/>
              <a:t>the conclusion actually does follow </a:t>
            </a:r>
            <a:r>
              <a:rPr lang="en-US" b="1" dirty="0"/>
              <a:t>with strict necessity </a:t>
            </a:r>
            <a:r>
              <a:rPr lang="en-US" dirty="0"/>
              <a:t>from the premises, the argument is clearly deductive. In such an argument, it is impossible for the premises to be true and the conclusion false. </a:t>
            </a:r>
            <a:endParaRPr lang="en-US" dirty="0" smtClean="0"/>
          </a:p>
          <a:p>
            <a:r>
              <a:rPr lang="en-US" dirty="0" smtClean="0"/>
              <a:t>If </a:t>
            </a:r>
            <a:r>
              <a:rPr lang="en-US" dirty="0"/>
              <a:t>the conclusion of an argument </a:t>
            </a:r>
            <a:r>
              <a:rPr lang="en-US" b="1" dirty="0"/>
              <a:t>does not follow </a:t>
            </a:r>
            <a:r>
              <a:rPr lang="en-US" dirty="0"/>
              <a:t>with strict necessity but does follow probably, it is </a:t>
            </a:r>
            <a:r>
              <a:rPr lang="en-US" dirty="0" smtClean="0"/>
              <a:t>inductive </a:t>
            </a:r>
            <a:r>
              <a:rPr lang="en-US" dirty="0"/>
              <a:t>argument. Consider the following examples. </a:t>
            </a:r>
          </a:p>
          <a:p>
            <a:r>
              <a:rPr lang="en-US" b="1" dirty="0"/>
              <a:t>Example-1:</a:t>
            </a:r>
            <a:r>
              <a:rPr lang="en-US" dirty="0"/>
              <a:t> </a:t>
            </a:r>
          </a:p>
          <a:p>
            <a:pPr marL="457200" lvl="1" indent="0">
              <a:buNone/>
            </a:pPr>
            <a:r>
              <a:rPr lang="en-US" dirty="0"/>
              <a:t>All Ethiopian people love their country. </a:t>
            </a:r>
            <a:endParaRPr lang="en-US" dirty="0" smtClean="0"/>
          </a:p>
          <a:p>
            <a:pPr marL="457200" lvl="1" indent="0">
              <a:buNone/>
            </a:pPr>
            <a:r>
              <a:rPr lang="en-US" dirty="0" err="1" smtClean="0"/>
              <a:t>Debebe</a:t>
            </a:r>
            <a:r>
              <a:rPr lang="en-US" dirty="0" smtClean="0"/>
              <a:t> </a:t>
            </a:r>
            <a:r>
              <a:rPr lang="en-US" dirty="0"/>
              <a:t>is an Ethiopian. </a:t>
            </a:r>
            <a:endParaRPr lang="en-US" dirty="0" smtClean="0"/>
          </a:p>
          <a:p>
            <a:pPr marL="457200" lvl="1" indent="0">
              <a:buNone/>
            </a:pPr>
            <a:r>
              <a:rPr lang="en-US" dirty="0" smtClean="0"/>
              <a:t>Therefore</a:t>
            </a:r>
            <a:r>
              <a:rPr lang="en-US" dirty="0"/>
              <a:t>, </a:t>
            </a:r>
            <a:r>
              <a:rPr lang="en-US" dirty="0" err="1"/>
              <a:t>Debebe</a:t>
            </a:r>
            <a:r>
              <a:rPr lang="en-US" dirty="0"/>
              <a:t> loves his country. </a:t>
            </a:r>
            <a:r>
              <a:rPr lang="en-US" dirty="0" smtClean="0"/>
              <a:t>	</a:t>
            </a:r>
            <a:r>
              <a:rPr lang="en-US" b="1" dirty="0" smtClean="0"/>
              <a:t>Deductive</a:t>
            </a:r>
            <a:endParaRPr lang="en-US" b="1" dirty="0"/>
          </a:p>
          <a:p>
            <a:r>
              <a:rPr lang="en-US" b="1" dirty="0"/>
              <a:t>Example-2: </a:t>
            </a:r>
          </a:p>
          <a:p>
            <a:pPr marL="457200" lvl="1" indent="0">
              <a:buNone/>
            </a:pPr>
            <a:r>
              <a:rPr lang="en-US" dirty="0"/>
              <a:t>The majority of Ethiopian people are poor. </a:t>
            </a:r>
            <a:endParaRPr lang="en-US" dirty="0" smtClean="0"/>
          </a:p>
          <a:p>
            <a:pPr marL="457200" lvl="1" indent="0">
              <a:buNone/>
            </a:pPr>
            <a:r>
              <a:rPr lang="en-US" dirty="0" err="1" smtClean="0"/>
              <a:t>Alamudin</a:t>
            </a:r>
            <a:r>
              <a:rPr lang="en-US" dirty="0" smtClean="0"/>
              <a:t> </a:t>
            </a:r>
            <a:r>
              <a:rPr lang="en-US" dirty="0"/>
              <a:t>is an Ethiopian. </a:t>
            </a:r>
            <a:endParaRPr lang="en-US" dirty="0" smtClean="0"/>
          </a:p>
          <a:p>
            <a:pPr marL="457200" lvl="1" indent="0">
              <a:buNone/>
            </a:pPr>
            <a:r>
              <a:rPr lang="en-US" dirty="0" smtClean="0"/>
              <a:t>Therefore</a:t>
            </a:r>
            <a:r>
              <a:rPr lang="en-US" dirty="0"/>
              <a:t>, </a:t>
            </a:r>
            <a:r>
              <a:rPr lang="en-US" dirty="0" err="1"/>
              <a:t>Alamudin</a:t>
            </a:r>
            <a:r>
              <a:rPr lang="en-US" dirty="0"/>
              <a:t> is poor. 	</a:t>
            </a:r>
            <a:r>
              <a:rPr lang="en-US" b="1" dirty="0" smtClean="0"/>
              <a:t>Inductive </a:t>
            </a:r>
            <a:endParaRPr lang="en-US" b="1" dirty="0"/>
          </a:p>
        </p:txBody>
      </p:sp>
    </p:spTree>
    <p:extLst>
      <p:ext uri="{BB962C8B-B14F-4D97-AF65-F5344CB8AC3E}">
        <p14:creationId xmlns:p14="http://schemas.microsoft.com/office/powerpoint/2010/main" val="27595347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705600"/>
          </a:xfrm>
        </p:spPr>
        <p:txBody>
          <a:bodyPr>
            <a:normAutofit fontScale="70000" lnSpcReduction="20000"/>
          </a:bodyPr>
          <a:lstStyle/>
          <a:p>
            <a:r>
              <a:rPr lang="en-US" dirty="0" smtClean="0"/>
              <a:t>3. The </a:t>
            </a:r>
            <a:r>
              <a:rPr lang="en-US" dirty="0"/>
              <a:t>character or form of argumentation the arguer uses. </a:t>
            </a:r>
            <a:r>
              <a:rPr lang="en-US" dirty="0" smtClean="0"/>
              <a:t> </a:t>
            </a:r>
            <a:endParaRPr lang="en-US" dirty="0"/>
          </a:p>
          <a:p>
            <a:pPr marL="0" indent="0">
              <a:buNone/>
            </a:pPr>
            <a:r>
              <a:rPr lang="en-US" dirty="0" smtClean="0"/>
              <a:t>	</a:t>
            </a:r>
            <a:r>
              <a:rPr lang="en-US" b="1" dirty="0" smtClean="0"/>
              <a:t>A. Instances </a:t>
            </a:r>
            <a:r>
              <a:rPr lang="en-US" b="1" dirty="0"/>
              <a:t>of Deductive Argumentative Forms </a:t>
            </a:r>
          </a:p>
          <a:p>
            <a:r>
              <a:rPr lang="en-US" dirty="0"/>
              <a:t>Many arguments have a distinctive character or form that indicates that the premises are supposed to provide absolute support for the conclusion. </a:t>
            </a:r>
          </a:p>
          <a:p>
            <a:r>
              <a:rPr lang="en-US" dirty="0" smtClean="0"/>
              <a:t>Five </a:t>
            </a:r>
            <a:r>
              <a:rPr lang="en-US" dirty="0"/>
              <a:t>examples of such forms or kinds of argumentation </a:t>
            </a:r>
            <a:r>
              <a:rPr lang="en-US" dirty="0" smtClean="0"/>
              <a:t>are: 	</a:t>
            </a:r>
          </a:p>
          <a:p>
            <a:pPr lvl="1">
              <a:buFont typeface="Wingdings" pitchFamily="2" charset="2"/>
              <a:buChar char="v"/>
            </a:pPr>
            <a:r>
              <a:rPr lang="en-US" dirty="0" smtClean="0"/>
              <a:t>Arguments </a:t>
            </a:r>
            <a:r>
              <a:rPr lang="en-US" dirty="0"/>
              <a:t>based on mathematics, </a:t>
            </a:r>
            <a:endParaRPr lang="en-US" dirty="0" smtClean="0"/>
          </a:p>
          <a:p>
            <a:pPr lvl="1">
              <a:buFont typeface="Wingdings" pitchFamily="2" charset="2"/>
              <a:buChar char="v"/>
            </a:pPr>
            <a:r>
              <a:rPr lang="en-US" dirty="0" smtClean="0"/>
              <a:t>Arguments from </a:t>
            </a:r>
            <a:r>
              <a:rPr lang="en-US" dirty="0"/>
              <a:t>deﬁnition, and </a:t>
            </a:r>
            <a:endParaRPr lang="en-US" dirty="0" smtClean="0"/>
          </a:p>
          <a:p>
            <a:pPr lvl="1">
              <a:buFont typeface="Wingdings" pitchFamily="2" charset="2"/>
              <a:buChar char="v"/>
            </a:pPr>
            <a:r>
              <a:rPr lang="en-US" dirty="0" smtClean="0"/>
              <a:t>Syllogisms: </a:t>
            </a:r>
            <a:r>
              <a:rPr lang="en-US" b="1" dirty="0"/>
              <a:t>C</a:t>
            </a:r>
            <a:r>
              <a:rPr lang="en-US" b="1" dirty="0" smtClean="0"/>
              <a:t>ategorical</a:t>
            </a:r>
            <a:r>
              <a:rPr lang="en-US" b="1" dirty="0"/>
              <a:t>, </a:t>
            </a:r>
            <a:r>
              <a:rPr lang="en-US" b="1" dirty="0" smtClean="0"/>
              <a:t>Hypothetical</a:t>
            </a:r>
            <a:r>
              <a:rPr lang="en-US" b="1" dirty="0"/>
              <a:t>, and </a:t>
            </a:r>
            <a:r>
              <a:rPr lang="en-US" b="1" dirty="0" smtClean="0"/>
              <a:t>Disjunctive </a:t>
            </a:r>
            <a:r>
              <a:rPr lang="en-US" b="1" dirty="0"/>
              <a:t>syllogisms</a:t>
            </a:r>
            <a:r>
              <a:rPr lang="en-US" dirty="0"/>
              <a:t>. </a:t>
            </a:r>
          </a:p>
          <a:p>
            <a:r>
              <a:rPr lang="en-US" b="1" dirty="0"/>
              <a:t>Argument based on mathematics</a:t>
            </a:r>
            <a:r>
              <a:rPr lang="en-US" dirty="0"/>
              <a:t>: it is an argument in which the conclusions depend on some purely arithmetic or geometric computation or measurement. </a:t>
            </a:r>
            <a:endParaRPr lang="en-US" dirty="0" smtClean="0"/>
          </a:p>
          <a:p>
            <a:r>
              <a:rPr lang="en-US" dirty="0" smtClean="0"/>
              <a:t>For </a:t>
            </a:r>
            <a:r>
              <a:rPr lang="en-US" dirty="0"/>
              <a:t>example, you can put two orange and three bananas in a bag and conclude that the bag contains five fruits. </a:t>
            </a:r>
            <a:endParaRPr lang="en-US" dirty="0" smtClean="0"/>
          </a:p>
          <a:p>
            <a:r>
              <a:rPr lang="en-US" dirty="0" smtClean="0"/>
              <a:t>Since </a:t>
            </a:r>
            <a:r>
              <a:rPr lang="en-US" dirty="0"/>
              <a:t>all arguments in pure mathematics are deductive, we can usually consider arguments that depend on mathematics to be deductive as well. </a:t>
            </a:r>
            <a:endParaRPr lang="en-US" dirty="0" smtClean="0"/>
          </a:p>
          <a:p>
            <a:r>
              <a:rPr lang="en-US" dirty="0" smtClean="0"/>
              <a:t>A </a:t>
            </a:r>
            <a:r>
              <a:rPr lang="en-US" dirty="0"/>
              <a:t>noteworthy exception, however, is arguments that depend on statistics are </a:t>
            </a:r>
            <a:r>
              <a:rPr lang="en-US" dirty="0" smtClean="0"/>
              <a:t>usually best </a:t>
            </a:r>
            <a:r>
              <a:rPr lang="en-US" dirty="0"/>
              <a:t>interpreted as inductive. </a:t>
            </a:r>
          </a:p>
        </p:txBody>
      </p:sp>
    </p:spTree>
    <p:extLst>
      <p:ext uri="{BB962C8B-B14F-4D97-AF65-F5344CB8AC3E}">
        <p14:creationId xmlns:p14="http://schemas.microsoft.com/office/powerpoint/2010/main" val="25937348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1322"/>
            <a:ext cx="8229600" cy="6236678"/>
          </a:xfrm>
        </p:spPr>
        <p:txBody>
          <a:bodyPr>
            <a:normAutofit fontScale="70000" lnSpcReduction="20000"/>
          </a:bodyPr>
          <a:lstStyle/>
          <a:p>
            <a:r>
              <a:rPr lang="en-US" b="1" dirty="0"/>
              <a:t>Arguments based on definition: </a:t>
            </a:r>
            <a:r>
              <a:rPr lang="en-US" dirty="0"/>
              <a:t>it is an argument in which the conclusion is claimed to depend merely up on the definition of some words or phrase used in the premise or conclusion. </a:t>
            </a:r>
            <a:endParaRPr lang="en-US" dirty="0" smtClean="0"/>
          </a:p>
          <a:p>
            <a:r>
              <a:rPr lang="en-US" b="1" dirty="0" smtClean="0"/>
              <a:t>For </a:t>
            </a:r>
            <a:r>
              <a:rPr lang="en-US" b="1" dirty="0"/>
              <a:t>example</a:t>
            </a:r>
            <a:r>
              <a:rPr lang="en-US" dirty="0"/>
              <a:t>, </a:t>
            </a:r>
          </a:p>
          <a:p>
            <a:pPr lvl="1">
              <a:buFont typeface="Wingdings" pitchFamily="2" charset="2"/>
              <a:buChar char="v"/>
            </a:pPr>
            <a:r>
              <a:rPr lang="en-US" dirty="0" smtClean="0"/>
              <a:t>One </a:t>
            </a:r>
            <a:r>
              <a:rPr lang="en-US" dirty="0"/>
              <a:t>may argue that Angel is honest; it is follows that Angel tells the truth. </a:t>
            </a:r>
          </a:p>
          <a:p>
            <a:pPr lvl="1">
              <a:buFont typeface="Wingdings" pitchFamily="2" charset="2"/>
              <a:buChar char="v"/>
            </a:pPr>
            <a:r>
              <a:rPr lang="en-US" dirty="0" err="1" smtClean="0"/>
              <a:t>Kebede</a:t>
            </a:r>
            <a:r>
              <a:rPr lang="en-US" dirty="0" smtClean="0"/>
              <a:t> </a:t>
            </a:r>
            <a:r>
              <a:rPr lang="en-US" dirty="0"/>
              <a:t>is a physician; therefore, he is a doctor. </a:t>
            </a:r>
            <a:endParaRPr lang="en-US" dirty="0" smtClean="0"/>
          </a:p>
          <a:p>
            <a:r>
              <a:rPr lang="en-US" dirty="0" smtClean="0"/>
              <a:t>These </a:t>
            </a:r>
            <a:r>
              <a:rPr lang="en-US" dirty="0"/>
              <a:t>arguments are deductive because their conclusions follow with necessity from the </a:t>
            </a:r>
            <a:r>
              <a:rPr lang="en-US" dirty="0" smtClean="0"/>
              <a:t>definitions, “honest” and “physician”. </a:t>
            </a:r>
            <a:endParaRPr lang="en-US" dirty="0"/>
          </a:p>
          <a:p>
            <a:r>
              <a:rPr lang="en-US" b="1" dirty="0"/>
              <a:t>Syllogisms </a:t>
            </a:r>
            <a:r>
              <a:rPr lang="en-US" dirty="0"/>
              <a:t>are arguments consisting of exactly two premises and one conclusion. </a:t>
            </a:r>
            <a:endParaRPr lang="en-US" dirty="0" smtClean="0"/>
          </a:p>
          <a:p>
            <a:r>
              <a:rPr lang="en-US" dirty="0" smtClean="0"/>
              <a:t>Syllogisms </a:t>
            </a:r>
            <a:r>
              <a:rPr lang="en-US" dirty="0"/>
              <a:t>can be categorized into three groups; categorical, hypothetical, and disjunctive syllogism.  </a:t>
            </a:r>
          </a:p>
          <a:p>
            <a:r>
              <a:rPr lang="en-US" b="1" dirty="0"/>
              <a:t>Categorical syllogism</a:t>
            </a:r>
            <a:r>
              <a:rPr lang="en-US" dirty="0"/>
              <a:t>: a syllogism is an argument consisting of exactly two premises and one </a:t>
            </a:r>
            <a:r>
              <a:rPr lang="en-US" dirty="0" smtClean="0"/>
              <a:t>conclusion</a:t>
            </a:r>
            <a:r>
              <a:rPr lang="en-US" dirty="0"/>
              <a:t> </a:t>
            </a:r>
            <a:r>
              <a:rPr lang="en-US" dirty="0" smtClean="0"/>
              <a:t>and  </a:t>
            </a:r>
            <a:r>
              <a:rPr lang="en-US" dirty="0"/>
              <a:t>a syllogism in which the statement begins with one of the words </a:t>
            </a:r>
            <a:r>
              <a:rPr lang="en-US" b="1" dirty="0" smtClean="0"/>
              <a:t>‘All’, ‘No’ </a:t>
            </a:r>
            <a:r>
              <a:rPr lang="en-US" b="1" dirty="0"/>
              <a:t>and </a:t>
            </a:r>
            <a:r>
              <a:rPr lang="en-US" b="1" dirty="0" smtClean="0"/>
              <a:t>‘Some’. </a:t>
            </a:r>
            <a:endParaRPr lang="en-US" b="1" dirty="0"/>
          </a:p>
          <a:p>
            <a:r>
              <a:rPr lang="en-US" b="1" dirty="0"/>
              <a:t>Example: </a:t>
            </a:r>
          </a:p>
          <a:p>
            <a:pPr marL="457200" lvl="1" indent="0">
              <a:buNone/>
            </a:pPr>
            <a:r>
              <a:rPr lang="en-US" dirty="0"/>
              <a:t>All Egyptians are Muslims. </a:t>
            </a:r>
            <a:endParaRPr lang="en-US" dirty="0" smtClean="0"/>
          </a:p>
          <a:p>
            <a:pPr marL="457200" lvl="1" indent="0">
              <a:buNone/>
            </a:pPr>
            <a:r>
              <a:rPr lang="en-US" dirty="0" smtClean="0"/>
              <a:t>No </a:t>
            </a:r>
            <a:r>
              <a:rPr lang="en-US" dirty="0"/>
              <a:t>Muslim is a Christian. </a:t>
            </a:r>
            <a:r>
              <a:rPr lang="en-US" dirty="0" smtClean="0"/>
              <a:t> </a:t>
            </a:r>
          </a:p>
          <a:p>
            <a:pPr marL="457200" lvl="1" indent="0">
              <a:buNone/>
            </a:pPr>
            <a:r>
              <a:rPr lang="en-US" dirty="0" smtClean="0"/>
              <a:t>Hence</a:t>
            </a:r>
            <a:r>
              <a:rPr lang="en-US" dirty="0"/>
              <a:t>, no Egyptian is a Christian. </a:t>
            </a:r>
          </a:p>
        </p:txBody>
      </p:sp>
    </p:spTree>
    <p:extLst>
      <p:ext uri="{BB962C8B-B14F-4D97-AF65-F5344CB8AC3E}">
        <p14:creationId xmlns:p14="http://schemas.microsoft.com/office/powerpoint/2010/main" val="41497663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08077"/>
          </a:xfrm>
        </p:spPr>
        <p:txBody>
          <a:bodyPr>
            <a:normAutofit fontScale="85000" lnSpcReduction="10000"/>
          </a:bodyPr>
          <a:lstStyle/>
          <a:p>
            <a:r>
              <a:rPr lang="en-US" b="1" dirty="0"/>
              <a:t>Hypothetical syllogism</a:t>
            </a:r>
            <a:r>
              <a:rPr lang="en-US" dirty="0"/>
              <a:t>: It is a syllogism having a </a:t>
            </a:r>
            <a:r>
              <a:rPr lang="en-US" b="1" dirty="0"/>
              <a:t>conditional statement </a:t>
            </a:r>
            <a:r>
              <a:rPr lang="en-US" dirty="0"/>
              <a:t>for one or both of its premises. </a:t>
            </a:r>
          </a:p>
          <a:p>
            <a:r>
              <a:rPr lang="en-US" b="1" dirty="0"/>
              <a:t>Example: </a:t>
            </a:r>
          </a:p>
          <a:p>
            <a:pPr marL="457200" lvl="1" indent="0">
              <a:buNone/>
            </a:pPr>
            <a:r>
              <a:rPr lang="en-US" dirty="0"/>
              <a:t>If you study hard, then you will graduate with Distinction. </a:t>
            </a:r>
            <a:endParaRPr lang="en-US" dirty="0" smtClean="0"/>
          </a:p>
          <a:p>
            <a:pPr marL="457200" lvl="1" indent="0">
              <a:buNone/>
            </a:pPr>
            <a:r>
              <a:rPr lang="en-US" dirty="0" smtClean="0"/>
              <a:t>If </a:t>
            </a:r>
            <a:r>
              <a:rPr lang="en-US" dirty="0"/>
              <a:t>you graduate with Distinction, then you will get a rewarding job. </a:t>
            </a:r>
            <a:endParaRPr lang="en-US" dirty="0" smtClean="0"/>
          </a:p>
          <a:p>
            <a:pPr marL="457200" lvl="1" indent="0">
              <a:buNone/>
            </a:pPr>
            <a:r>
              <a:rPr lang="en-US" dirty="0" smtClean="0"/>
              <a:t>Therefore</a:t>
            </a:r>
            <a:r>
              <a:rPr lang="en-US" dirty="0"/>
              <a:t>, if you study hard, then you will get a rewarding job. </a:t>
            </a:r>
          </a:p>
          <a:p>
            <a:r>
              <a:rPr lang="en-US" b="1" dirty="0"/>
              <a:t>Disjunctive syllogism: </a:t>
            </a:r>
            <a:r>
              <a:rPr lang="en-US" dirty="0"/>
              <a:t>it is a syllogism having a disjunctive statement. (I.e. an </a:t>
            </a:r>
            <a:r>
              <a:rPr lang="en-US" dirty="0" smtClean="0"/>
              <a:t>‘either </a:t>
            </a:r>
            <a:r>
              <a:rPr lang="en-US" dirty="0"/>
              <a:t>… </a:t>
            </a:r>
            <a:r>
              <a:rPr lang="en-US" dirty="0" smtClean="0"/>
              <a:t>or’ statement</a:t>
            </a:r>
            <a:r>
              <a:rPr lang="en-US" dirty="0"/>
              <a:t>.) </a:t>
            </a:r>
          </a:p>
          <a:p>
            <a:r>
              <a:rPr lang="en-US" b="1" dirty="0"/>
              <a:t>Example: </a:t>
            </a:r>
          </a:p>
          <a:p>
            <a:pPr marL="457200" lvl="1" indent="0">
              <a:buNone/>
            </a:pPr>
            <a:r>
              <a:rPr lang="en-US" dirty="0" err="1"/>
              <a:t>Rewina</a:t>
            </a:r>
            <a:r>
              <a:rPr lang="en-US" dirty="0"/>
              <a:t> is either Ethiopian or Eritrean. </a:t>
            </a:r>
            <a:endParaRPr lang="en-US" dirty="0" smtClean="0"/>
          </a:p>
          <a:p>
            <a:pPr marL="457200" lvl="1" indent="0">
              <a:buNone/>
            </a:pPr>
            <a:r>
              <a:rPr lang="en-US" dirty="0" err="1" smtClean="0"/>
              <a:t>Rewina</a:t>
            </a:r>
            <a:r>
              <a:rPr lang="en-US" dirty="0" smtClean="0"/>
              <a:t> </a:t>
            </a:r>
            <a:r>
              <a:rPr lang="en-US" dirty="0"/>
              <a:t>is not Eritrean. </a:t>
            </a:r>
            <a:endParaRPr lang="en-US" dirty="0" smtClean="0"/>
          </a:p>
          <a:p>
            <a:pPr marL="457200" lvl="1" indent="0">
              <a:buNone/>
            </a:pPr>
            <a:r>
              <a:rPr lang="en-US" dirty="0" smtClean="0"/>
              <a:t>Therefore</a:t>
            </a:r>
            <a:r>
              <a:rPr lang="en-US" dirty="0"/>
              <a:t>, </a:t>
            </a:r>
            <a:r>
              <a:rPr lang="en-US" dirty="0" err="1"/>
              <a:t>Rewina</a:t>
            </a:r>
            <a:r>
              <a:rPr lang="en-US" dirty="0"/>
              <a:t> is Ethiopian. </a:t>
            </a:r>
          </a:p>
        </p:txBody>
      </p:sp>
    </p:spTree>
    <p:extLst>
      <p:ext uri="{BB962C8B-B14F-4D97-AF65-F5344CB8AC3E}">
        <p14:creationId xmlns:p14="http://schemas.microsoft.com/office/powerpoint/2010/main" val="26668136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77500" lnSpcReduction="20000"/>
          </a:bodyPr>
          <a:lstStyle/>
          <a:p>
            <a:pPr marL="0" indent="0">
              <a:buNone/>
            </a:pPr>
            <a:r>
              <a:rPr lang="en-US" b="1" dirty="0" smtClean="0"/>
              <a:t>		Instances </a:t>
            </a:r>
            <a:r>
              <a:rPr lang="en-US" b="1" dirty="0"/>
              <a:t>of Inductive Argumentative Forms </a:t>
            </a:r>
          </a:p>
          <a:p>
            <a:r>
              <a:rPr lang="en-US" dirty="0"/>
              <a:t>In general, inductive arguments are such that the content of the conclusion is in some way intended to ―go beyond‖ the content of the premises. </a:t>
            </a:r>
            <a:endParaRPr lang="en-US" dirty="0" smtClean="0"/>
          </a:p>
          <a:p>
            <a:r>
              <a:rPr lang="en-US" dirty="0" smtClean="0"/>
              <a:t>The </a:t>
            </a:r>
            <a:r>
              <a:rPr lang="en-US" dirty="0"/>
              <a:t>premises of such an argument typically deal with some subject that is relatively familiar, and the conclusion then moves beyond this to a subject that is less familiar or that little is known about. </a:t>
            </a:r>
            <a:endParaRPr lang="en-US" dirty="0" smtClean="0"/>
          </a:p>
          <a:p>
            <a:r>
              <a:rPr lang="en-US" dirty="0" smtClean="0"/>
              <a:t>Such </a:t>
            </a:r>
            <a:r>
              <a:rPr lang="en-US" dirty="0"/>
              <a:t>an argument may take any of several forms: </a:t>
            </a:r>
            <a:endParaRPr lang="en-US" dirty="0" smtClean="0"/>
          </a:p>
          <a:p>
            <a:pPr lvl="1">
              <a:buFont typeface="Wingdings" pitchFamily="2" charset="2"/>
              <a:buChar char="v"/>
            </a:pPr>
            <a:r>
              <a:rPr lang="en-US" dirty="0" smtClean="0"/>
              <a:t>Predictions </a:t>
            </a:r>
            <a:r>
              <a:rPr lang="en-US" dirty="0"/>
              <a:t>about the future, </a:t>
            </a:r>
            <a:endParaRPr lang="en-US" dirty="0" smtClean="0"/>
          </a:p>
          <a:p>
            <a:pPr lvl="1">
              <a:buFont typeface="Wingdings" pitchFamily="2" charset="2"/>
              <a:buChar char="v"/>
            </a:pPr>
            <a:r>
              <a:rPr lang="en-US" dirty="0" smtClean="0"/>
              <a:t>Arguments </a:t>
            </a:r>
            <a:r>
              <a:rPr lang="en-US" dirty="0"/>
              <a:t>from analogy, </a:t>
            </a:r>
            <a:endParaRPr lang="en-US" dirty="0" smtClean="0"/>
          </a:p>
          <a:p>
            <a:pPr lvl="1">
              <a:buFont typeface="Wingdings" pitchFamily="2" charset="2"/>
              <a:buChar char="v"/>
            </a:pPr>
            <a:r>
              <a:rPr lang="en-US" dirty="0" smtClean="0"/>
              <a:t>Inductive </a:t>
            </a:r>
            <a:r>
              <a:rPr lang="en-US" dirty="0"/>
              <a:t>generalizations, </a:t>
            </a:r>
            <a:endParaRPr lang="en-US" dirty="0" smtClean="0"/>
          </a:p>
          <a:p>
            <a:pPr lvl="1">
              <a:buFont typeface="Wingdings" pitchFamily="2" charset="2"/>
              <a:buChar char="v"/>
            </a:pPr>
            <a:r>
              <a:rPr lang="en-US" dirty="0" smtClean="0"/>
              <a:t>Arguments </a:t>
            </a:r>
            <a:r>
              <a:rPr lang="en-US" dirty="0"/>
              <a:t>from authority, </a:t>
            </a:r>
            <a:endParaRPr lang="en-US" dirty="0" smtClean="0"/>
          </a:p>
          <a:p>
            <a:pPr lvl="1">
              <a:buFont typeface="Wingdings" pitchFamily="2" charset="2"/>
              <a:buChar char="v"/>
            </a:pPr>
            <a:r>
              <a:rPr lang="en-US" dirty="0" smtClean="0"/>
              <a:t>Arguments </a:t>
            </a:r>
            <a:r>
              <a:rPr lang="en-US" dirty="0"/>
              <a:t>based on signs, and </a:t>
            </a:r>
            <a:endParaRPr lang="en-US" dirty="0" smtClean="0"/>
          </a:p>
          <a:p>
            <a:pPr lvl="1">
              <a:buFont typeface="Wingdings" pitchFamily="2" charset="2"/>
              <a:buChar char="v"/>
            </a:pPr>
            <a:r>
              <a:rPr lang="en-US" dirty="0" smtClean="0"/>
              <a:t>Causal </a:t>
            </a:r>
            <a:r>
              <a:rPr lang="en-US" dirty="0"/>
              <a:t>inferences, to name just a few. </a:t>
            </a:r>
          </a:p>
          <a:p>
            <a:r>
              <a:rPr lang="en-US" b="1" dirty="0"/>
              <a:t>Prediction:</a:t>
            </a:r>
            <a:r>
              <a:rPr lang="en-US" dirty="0"/>
              <a:t> in a prediction the premises deals with some known event in the present or the past and the conclusions moves beyond this event to some event to relative future. </a:t>
            </a:r>
          </a:p>
        </p:txBody>
      </p:sp>
    </p:spTree>
    <p:extLst>
      <p:ext uri="{BB962C8B-B14F-4D97-AF65-F5344CB8AC3E}">
        <p14:creationId xmlns:p14="http://schemas.microsoft.com/office/powerpoint/2010/main" val="11782542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r>
              <a:rPr lang="en-US" b="1" dirty="0"/>
              <a:t>An argument from analogy</a:t>
            </a:r>
            <a:r>
              <a:rPr lang="en-US" dirty="0"/>
              <a:t>: It is an argument that depends on the existence of an analogy or similarity between two things or state of affairs. </a:t>
            </a:r>
          </a:p>
          <a:p>
            <a:r>
              <a:rPr lang="en-US" dirty="0"/>
              <a:t>Because of the existence of this analogy a certain conditions that affects the better- known thing or situations is concluded to affect the less familiar , lesser known-thing or situation. </a:t>
            </a:r>
          </a:p>
          <a:p>
            <a:r>
              <a:rPr lang="en-US" dirty="0"/>
              <a:t>For instance, one may conclude, after observing the similarity of some features of Computer A </a:t>
            </a:r>
            <a:r>
              <a:rPr lang="en-US"/>
              <a:t>and </a:t>
            </a:r>
            <a:r>
              <a:rPr lang="en-US" smtClean="0"/>
              <a:t>computer </a:t>
            </a:r>
            <a:r>
              <a:rPr lang="en-US" dirty="0"/>
              <a:t>B: that both are manufactured in 2012; that both are easy to access; that Computer A is fast in processing; it follows that Computer B is also fast in processing. </a:t>
            </a:r>
          </a:p>
          <a:p>
            <a:r>
              <a:rPr lang="en-US" dirty="0"/>
              <a:t>This argument depends on the existence of a similarity or analogy between the two cars. </a:t>
            </a:r>
            <a:endParaRPr lang="en-US" dirty="0" smtClean="0"/>
          </a:p>
          <a:p>
            <a:r>
              <a:rPr lang="en-US" dirty="0" smtClean="0"/>
              <a:t>The </a:t>
            </a:r>
            <a:r>
              <a:rPr lang="en-US" dirty="0"/>
              <a:t>certitude attending such an inference is obviously probabilistic at best. </a:t>
            </a:r>
          </a:p>
        </p:txBody>
      </p:sp>
    </p:spTree>
    <p:extLst>
      <p:ext uri="{BB962C8B-B14F-4D97-AF65-F5344CB8AC3E}">
        <p14:creationId xmlns:p14="http://schemas.microsoft.com/office/powerpoint/2010/main" val="25660506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70000" lnSpcReduction="20000"/>
          </a:bodyPr>
          <a:lstStyle/>
          <a:p>
            <a:r>
              <a:rPr lang="en-US" b="1" dirty="0"/>
              <a:t>An inductive generalization</a:t>
            </a:r>
            <a:r>
              <a:rPr lang="en-US" dirty="0"/>
              <a:t>: it is an argument that proceeds from the knowledge of a selected sample to some claim about the whole group. </a:t>
            </a:r>
            <a:endParaRPr lang="en-US" dirty="0" smtClean="0"/>
          </a:p>
          <a:p>
            <a:r>
              <a:rPr lang="en-US" dirty="0" smtClean="0"/>
              <a:t>Because </a:t>
            </a:r>
            <a:r>
              <a:rPr lang="en-US" dirty="0"/>
              <a:t>the members of the sample have a certain characteristics, it is argued that all members of the group have the same characteristics. </a:t>
            </a:r>
            <a:endParaRPr lang="en-US" dirty="0" smtClean="0"/>
          </a:p>
          <a:p>
            <a:r>
              <a:rPr lang="en-US" b="1" dirty="0" smtClean="0"/>
              <a:t>For </a:t>
            </a:r>
            <a:r>
              <a:rPr lang="en-US" b="1" dirty="0"/>
              <a:t>example</a:t>
            </a:r>
            <a:r>
              <a:rPr lang="en-US" dirty="0"/>
              <a:t>, one may argue that because three out of four people in a single prison are black, one may conclude that three-fourth of prison populations are blacks. </a:t>
            </a:r>
            <a:endParaRPr lang="en-US" dirty="0" smtClean="0"/>
          </a:p>
          <a:p>
            <a:r>
              <a:rPr lang="en-US" dirty="0" smtClean="0"/>
              <a:t>This </a:t>
            </a:r>
            <a:r>
              <a:rPr lang="en-US" dirty="0"/>
              <a:t>example illustrate the use of statistics in inductive argumentation. </a:t>
            </a:r>
          </a:p>
          <a:p>
            <a:r>
              <a:rPr lang="en-US" b="1" dirty="0"/>
              <a:t>An argument from authority: </a:t>
            </a:r>
            <a:r>
              <a:rPr lang="en-US" dirty="0"/>
              <a:t>it is an argument in which the conclusions rest upon a statement made by some presumed authority or witness. </a:t>
            </a:r>
            <a:endParaRPr lang="en-US" dirty="0" smtClean="0"/>
          </a:p>
          <a:p>
            <a:r>
              <a:rPr lang="en-US" dirty="0" smtClean="0"/>
              <a:t>A </a:t>
            </a:r>
            <a:r>
              <a:rPr lang="en-US" dirty="0"/>
              <a:t>lawyer, for instance, may argue that the person is guilty because an eyewitness testifies to that effect under oath. </a:t>
            </a:r>
            <a:endParaRPr lang="en-US" dirty="0" smtClean="0"/>
          </a:p>
          <a:p>
            <a:r>
              <a:rPr lang="en-US" dirty="0" smtClean="0"/>
              <a:t>Or </a:t>
            </a:r>
            <a:r>
              <a:rPr lang="en-US" dirty="0"/>
              <a:t>again one may argue that all matters are made up of a small particles called ―</a:t>
            </a:r>
            <a:r>
              <a:rPr lang="en-US" dirty="0" smtClean="0"/>
              <a:t>quarks, because </a:t>
            </a:r>
            <a:r>
              <a:rPr lang="en-US" dirty="0"/>
              <a:t>the University Professor said so. </a:t>
            </a:r>
            <a:endParaRPr lang="en-US" dirty="0" smtClean="0"/>
          </a:p>
          <a:p>
            <a:r>
              <a:rPr lang="en-US" dirty="0" smtClean="0"/>
              <a:t>Because </a:t>
            </a:r>
            <a:r>
              <a:rPr lang="en-US" dirty="0"/>
              <a:t>the professor and the eyewitness could be either mistaken or lying, such arguments are essentially probabilistic. </a:t>
            </a:r>
          </a:p>
        </p:txBody>
      </p:sp>
    </p:spTree>
    <p:extLst>
      <p:ext uri="{BB962C8B-B14F-4D97-AF65-F5344CB8AC3E}">
        <p14:creationId xmlns:p14="http://schemas.microsoft.com/office/powerpoint/2010/main" val="17907580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4562"/>
            <a:ext cx="8229600" cy="5850038"/>
          </a:xfrm>
        </p:spPr>
        <p:txBody>
          <a:bodyPr>
            <a:normAutofit fontScale="70000" lnSpcReduction="20000"/>
          </a:bodyPr>
          <a:lstStyle/>
          <a:p>
            <a:r>
              <a:rPr lang="en-US" b="1" dirty="0"/>
              <a:t>Arguments based on sign</a:t>
            </a:r>
            <a:r>
              <a:rPr lang="en-US" dirty="0"/>
              <a:t>: it is an argument that proceeds from the knowledge of a certain sign to the knowledge of a thing or situation that the sign symbolizes. </a:t>
            </a:r>
            <a:endParaRPr lang="en-US" dirty="0" smtClean="0"/>
          </a:p>
          <a:p>
            <a:r>
              <a:rPr lang="en-US" dirty="0" smtClean="0"/>
              <a:t>For </a:t>
            </a:r>
            <a:r>
              <a:rPr lang="en-US" dirty="0"/>
              <a:t>instance, one may infer that </a:t>
            </a:r>
            <a:r>
              <a:rPr lang="en-US" dirty="0" smtClean="0"/>
              <a:t>after </a:t>
            </a:r>
            <a:r>
              <a:rPr lang="en-US" dirty="0"/>
              <a:t>observing </a:t>
            </a:r>
            <a:r>
              <a:rPr lang="en-US" dirty="0" smtClean="0"/>
              <a:t>‘No </a:t>
            </a:r>
            <a:r>
              <a:rPr lang="en-US" dirty="0"/>
              <a:t>Parking‘ sign posted on the side of a road, the area is not allowed for parking. But because the sign might be displaced or in error about the area or forgotten, conclusion follows only probably.  </a:t>
            </a:r>
          </a:p>
          <a:p>
            <a:r>
              <a:rPr lang="en-US" b="1" dirty="0"/>
              <a:t>A causal inference: </a:t>
            </a:r>
            <a:r>
              <a:rPr lang="en-US" dirty="0"/>
              <a:t>it is an argument which proceed from the knowledge of a cause to the knowledge of an effect, or </a:t>
            </a:r>
            <a:r>
              <a:rPr lang="en-US" dirty="0" smtClean="0"/>
              <a:t>from </a:t>
            </a:r>
            <a:r>
              <a:rPr lang="en-US" dirty="0"/>
              <a:t>the knowledge of an effect to knowledge of a cause. </a:t>
            </a:r>
            <a:endParaRPr lang="en-US" dirty="0" smtClean="0"/>
          </a:p>
          <a:p>
            <a:r>
              <a:rPr lang="en-US" dirty="0" smtClean="0"/>
              <a:t>For </a:t>
            </a:r>
            <a:r>
              <a:rPr lang="en-US" dirty="0"/>
              <a:t>example, from the knowledge that a bottle of water had been accidentally left in the freezer overnight, someone might conclude that it had frozen (cause to eﬀect). </a:t>
            </a:r>
            <a:endParaRPr lang="en-US" dirty="0" smtClean="0"/>
          </a:p>
          <a:p>
            <a:r>
              <a:rPr lang="en-US" dirty="0" smtClean="0"/>
              <a:t>Conversely</a:t>
            </a:r>
            <a:r>
              <a:rPr lang="en-US" dirty="0"/>
              <a:t>, after tasting a piece of chicken and ﬁnding it dry and tough, one might conclude that it had been overcooked (eﬀect to cause). </a:t>
            </a:r>
            <a:endParaRPr lang="en-US" dirty="0" smtClean="0"/>
          </a:p>
          <a:p>
            <a:r>
              <a:rPr lang="en-US" dirty="0" smtClean="0"/>
              <a:t>Because </a:t>
            </a:r>
            <a:r>
              <a:rPr lang="en-US" dirty="0"/>
              <a:t>specific instances of cause and effect can never be known with absolute certainty, one may usually interpret such an argument as inductive. </a:t>
            </a:r>
          </a:p>
        </p:txBody>
      </p:sp>
    </p:spTree>
    <p:extLst>
      <p:ext uri="{BB962C8B-B14F-4D97-AF65-F5344CB8AC3E}">
        <p14:creationId xmlns:p14="http://schemas.microsoft.com/office/powerpoint/2010/main" val="17401802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fontScale="62500" lnSpcReduction="20000"/>
          </a:bodyPr>
          <a:lstStyle/>
          <a:p>
            <a:r>
              <a:rPr lang="en-US" dirty="0"/>
              <a:t>One broad classification of arguments not listed in this survey </a:t>
            </a:r>
            <a:r>
              <a:rPr lang="en-US" b="1" dirty="0"/>
              <a:t>is scientific arguments</a:t>
            </a:r>
            <a:r>
              <a:rPr lang="en-US" dirty="0"/>
              <a:t>. </a:t>
            </a:r>
            <a:endParaRPr lang="en-US" dirty="0" smtClean="0"/>
          </a:p>
          <a:p>
            <a:r>
              <a:rPr lang="en-US" dirty="0" smtClean="0"/>
              <a:t>Arguments </a:t>
            </a:r>
            <a:r>
              <a:rPr lang="en-US" dirty="0"/>
              <a:t>that occur in science can be </a:t>
            </a:r>
            <a:r>
              <a:rPr lang="en-US" b="1" dirty="0"/>
              <a:t>either inductive or deductive</a:t>
            </a:r>
            <a:r>
              <a:rPr lang="en-US" dirty="0"/>
              <a:t>, depending on the circumstances. </a:t>
            </a:r>
            <a:endParaRPr lang="en-US" dirty="0" smtClean="0"/>
          </a:p>
          <a:p>
            <a:r>
              <a:rPr lang="en-US" dirty="0" smtClean="0"/>
              <a:t>In </a:t>
            </a:r>
            <a:r>
              <a:rPr lang="en-US" dirty="0"/>
              <a:t>general, arguments aimed at the </a:t>
            </a:r>
            <a:r>
              <a:rPr lang="en-US" b="1" dirty="0"/>
              <a:t>discovery of a law of nature are usually considered inductive. </a:t>
            </a:r>
          </a:p>
          <a:p>
            <a:r>
              <a:rPr lang="en-US" dirty="0"/>
              <a:t>Another type of argument that occurs in science has to do with the </a:t>
            </a:r>
            <a:r>
              <a:rPr lang="en-US" b="1" dirty="0"/>
              <a:t>application of known laws to specific circumstances</a:t>
            </a:r>
            <a:r>
              <a:rPr lang="en-US" dirty="0"/>
              <a:t>. Arguments of this sort are often considered to be deductive, but only with certain reservations. </a:t>
            </a:r>
          </a:p>
          <a:p>
            <a:r>
              <a:rPr lang="en-US" dirty="0"/>
              <a:t>A final point needs to be made about the distinction between inductive and deductive </a:t>
            </a:r>
            <a:r>
              <a:rPr lang="en-US" dirty="0" smtClean="0"/>
              <a:t>arguments. </a:t>
            </a:r>
          </a:p>
          <a:p>
            <a:r>
              <a:rPr lang="en-US" dirty="0" smtClean="0"/>
              <a:t>For instance, Aristotle </a:t>
            </a:r>
            <a:r>
              <a:rPr lang="en-US" dirty="0"/>
              <a:t>that holds that </a:t>
            </a:r>
            <a:r>
              <a:rPr lang="en-US" b="1" dirty="0"/>
              <a:t>inductive</a:t>
            </a:r>
            <a:r>
              <a:rPr lang="en-US" dirty="0"/>
              <a:t> arguments are those that proceed from the </a:t>
            </a:r>
            <a:r>
              <a:rPr lang="en-US" b="1" dirty="0"/>
              <a:t>particular to the general</a:t>
            </a:r>
            <a:r>
              <a:rPr lang="en-US" dirty="0"/>
              <a:t>, while </a:t>
            </a:r>
            <a:r>
              <a:rPr lang="en-US" b="1" dirty="0"/>
              <a:t>deductive </a:t>
            </a:r>
            <a:r>
              <a:rPr lang="en-US" dirty="0"/>
              <a:t>arguments are those </a:t>
            </a:r>
            <a:r>
              <a:rPr lang="en-US" dirty="0" smtClean="0"/>
              <a:t>that </a:t>
            </a:r>
            <a:r>
              <a:rPr lang="en-US" dirty="0"/>
              <a:t>proceed from the </a:t>
            </a:r>
            <a:r>
              <a:rPr lang="en-US" b="1" dirty="0"/>
              <a:t>general to the particular</a:t>
            </a:r>
            <a:r>
              <a:rPr lang="en-US" dirty="0"/>
              <a:t>. </a:t>
            </a:r>
            <a:endParaRPr lang="en-US" dirty="0" smtClean="0"/>
          </a:p>
          <a:p>
            <a:r>
              <a:rPr lang="en-US" dirty="0" smtClean="0"/>
              <a:t>(</a:t>
            </a:r>
            <a:r>
              <a:rPr lang="en-US" dirty="0"/>
              <a:t>A particular statement is one that makes a claim about one or more particular members of a class, while a general statement makes a claim about all the members of a class.) </a:t>
            </a:r>
            <a:endParaRPr lang="en-US" dirty="0" smtClean="0"/>
          </a:p>
          <a:p>
            <a:r>
              <a:rPr lang="en-US" dirty="0" smtClean="0"/>
              <a:t>In </a:t>
            </a:r>
            <a:r>
              <a:rPr lang="en-US" dirty="0"/>
              <a:t>fact, there are deductive arguments that proceed from the general to the general, from the particular to the particular, and from the particular to the general, as well as from the general to the particular; and there are inductive arguments that do the same. </a:t>
            </a:r>
          </a:p>
        </p:txBody>
      </p:sp>
    </p:spTree>
    <p:extLst>
      <p:ext uri="{BB962C8B-B14F-4D97-AF65-F5344CB8AC3E}">
        <p14:creationId xmlns:p14="http://schemas.microsoft.com/office/powerpoint/2010/main" val="23997256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fontScale="85000" lnSpcReduction="20000"/>
          </a:bodyPr>
          <a:lstStyle/>
          <a:p>
            <a:r>
              <a:rPr lang="en-US" b="1" dirty="0"/>
              <a:t>For example</a:t>
            </a:r>
            <a:r>
              <a:rPr lang="en-US" dirty="0"/>
              <a:t>, here is a deductive argument that proceeds from the </a:t>
            </a:r>
            <a:r>
              <a:rPr lang="en-US" b="1" dirty="0"/>
              <a:t>particular to the general: </a:t>
            </a:r>
            <a:endParaRPr lang="en-US" b="1" dirty="0" smtClean="0"/>
          </a:p>
          <a:p>
            <a:pPr marL="457200" lvl="1" indent="0">
              <a:buNone/>
            </a:pPr>
            <a:r>
              <a:rPr lang="en-US" dirty="0" smtClean="0"/>
              <a:t>Three </a:t>
            </a:r>
            <a:r>
              <a:rPr lang="en-US" dirty="0"/>
              <a:t>is a prime number.                        </a:t>
            </a:r>
            <a:endParaRPr lang="en-US" dirty="0" smtClean="0"/>
          </a:p>
          <a:p>
            <a:pPr marL="457200" lvl="1" indent="0">
              <a:buNone/>
            </a:pPr>
            <a:r>
              <a:rPr lang="en-US" dirty="0" smtClean="0"/>
              <a:t>Five </a:t>
            </a:r>
            <a:r>
              <a:rPr lang="en-US" dirty="0"/>
              <a:t>is a prime number.                        </a:t>
            </a:r>
            <a:endParaRPr lang="en-US" dirty="0" smtClean="0"/>
          </a:p>
          <a:p>
            <a:pPr marL="457200" lvl="1" indent="0">
              <a:buNone/>
            </a:pPr>
            <a:r>
              <a:rPr lang="en-US" dirty="0" smtClean="0"/>
              <a:t>Seven </a:t>
            </a:r>
            <a:r>
              <a:rPr lang="en-US" dirty="0"/>
              <a:t>is a prime number.                      </a:t>
            </a:r>
            <a:endParaRPr lang="en-US" dirty="0" smtClean="0"/>
          </a:p>
          <a:p>
            <a:pPr marL="457200" lvl="1" indent="0">
              <a:buNone/>
            </a:pPr>
            <a:r>
              <a:rPr lang="en-US" dirty="0" smtClean="0"/>
              <a:t>Therefore</a:t>
            </a:r>
            <a:r>
              <a:rPr lang="en-US" dirty="0"/>
              <a:t>, all odd numbers between two and eight are prime numbers. </a:t>
            </a:r>
          </a:p>
          <a:p>
            <a:r>
              <a:rPr lang="en-US" dirty="0"/>
              <a:t>Here is an inductive argument that proceeds from the </a:t>
            </a:r>
            <a:r>
              <a:rPr lang="en-US" b="1" dirty="0"/>
              <a:t>general to the particular</a:t>
            </a:r>
            <a:r>
              <a:rPr lang="en-US" dirty="0"/>
              <a:t>: </a:t>
            </a:r>
            <a:endParaRPr lang="en-US" dirty="0" smtClean="0"/>
          </a:p>
          <a:p>
            <a:pPr marL="457200" lvl="1" indent="0">
              <a:buNone/>
            </a:pPr>
            <a:r>
              <a:rPr lang="en-US" dirty="0" smtClean="0"/>
              <a:t>All </a:t>
            </a:r>
            <a:r>
              <a:rPr lang="en-US" dirty="0"/>
              <a:t>emeralds previously found have been green.                    Therefore, the next emerald to be found will be green. </a:t>
            </a:r>
          </a:p>
          <a:p>
            <a:r>
              <a:rPr lang="en-US" dirty="0"/>
              <a:t>In sum up, to distinguish deductive arguments from inductive, we look </a:t>
            </a:r>
            <a:r>
              <a:rPr lang="en-US" dirty="0" smtClean="0"/>
              <a:t>for: </a:t>
            </a:r>
          </a:p>
          <a:p>
            <a:pPr lvl="1">
              <a:buFont typeface="Wingdings" pitchFamily="2" charset="2"/>
              <a:buChar char="Ø"/>
            </a:pPr>
            <a:r>
              <a:rPr lang="en-US" dirty="0" smtClean="0"/>
              <a:t>Special </a:t>
            </a:r>
            <a:r>
              <a:rPr lang="en-US" dirty="0"/>
              <a:t>indicator words, </a:t>
            </a:r>
            <a:endParaRPr lang="en-US" dirty="0" smtClean="0"/>
          </a:p>
          <a:p>
            <a:pPr lvl="1">
              <a:buFont typeface="Wingdings" pitchFamily="2" charset="2"/>
              <a:buChar char="Ø"/>
            </a:pPr>
            <a:r>
              <a:rPr lang="en-US" dirty="0" smtClean="0"/>
              <a:t>The </a:t>
            </a:r>
            <a:r>
              <a:rPr lang="en-US" dirty="0"/>
              <a:t>actual strength of the inferential link between premises and conclusion, and </a:t>
            </a:r>
            <a:endParaRPr lang="en-US" dirty="0" smtClean="0"/>
          </a:p>
          <a:p>
            <a:pPr lvl="1">
              <a:buFont typeface="Wingdings" pitchFamily="2" charset="2"/>
              <a:buChar char="Ø"/>
            </a:pPr>
            <a:r>
              <a:rPr lang="en-US" dirty="0" smtClean="0"/>
              <a:t>The </a:t>
            </a:r>
            <a:r>
              <a:rPr lang="en-US" dirty="0"/>
              <a:t>character or form of argumentation. </a:t>
            </a:r>
          </a:p>
          <a:p>
            <a:endParaRPr lang="en-US" dirty="0"/>
          </a:p>
        </p:txBody>
      </p:sp>
    </p:spTree>
    <p:extLst>
      <p:ext uri="{BB962C8B-B14F-4D97-AF65-F5344CB8AC3E}">
        <p14:creationId xmlns:p14="http://schemas.microsoft.com/office/powerpoint/2010/main" val="44630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lnSpcReduction="10000"/>
          </a:bodyPr>
          <a:lstStyle/>
          <a:p>
            <a:pPr lvl="1">
              <a:buFont typeface="Wingdings" pitchFamily="2" charset="2"/>
              <a:buChar char="v"/>
            </a:pPr>
            <a:r>
              <a:rPr lang="en-US" dirty="0" smtClean="0"/>
              <a:t>It </a:t>
            </a:r>
            <a:r>
              <a:rPr lang="en-US" dirty="0"/>
              <a:t>helps us to develop the skill needed to construct sound (good) and fallacy-free    arguments of one‘s own and to evaluate the arguments of others; </a:t>
            </a:r>
            <a:endParaRPr lang="en-US" dirty="0" smtClean="0"/>
          </a:p>
          <a:p>
            <a:pPr lvl="1">
              <a:buFont typeface="Wingdings" pitchFamily="2" charset="2"/>
              <a:buChar char="v"/>
            </a:pPr>
            <a:r>
              <a:rPr lang="en-US" dirty="0" smtClean="0"/>
              <a:t>It </a:t>
            </a:r>
            <a:r>
              <a:rPr lang="en-US" dirty="0"/>
              <a:t>provides a fundamental defense against the prejudiced and uncivilized attitudes that threaten the foundation of a civilized and democratic society; </a:t>
            </a:r>
            <a:endParaRPr lang="en-US" dirty="0" smtClean="0"/>
          </a:p>
          <a:p>
            <a:pPr lvl="1">
              <a:buFont typeface="Wingdings" pitchFamily="2" charset="2"/>
              <a:buChar char="v"/>
            </a:pPr>
            <a:r>
              <a:rPr lang="en-US" dirty="0" smtClean="0"/>
              <a:t>It </a:t>
            </a:r>
            <a:r>
              <a:rPr lang="en-US" dirty="0"/>
              <a:t>helps us to distinguish good arguments from bad arguments; </a:t>
            </a:r>
            <a:endParaRPr lang="en-US" dirty="0" smtClean="0"/>
          </a:p>
          <a:p>
            <a:pPr lvl="1">
              <a:buFont typeface="Wingdings" pitchFamily="2" charset="2"/>
              <a:buChar char="v"/>
            </a:pPr>
            <a:r>
              <a:rPr lang="en-US" dirty="0" smtClean="0"/>
              <a:t>It </a:t>
            </a:r>
            <a:r>
              <a:rPr lang="en-US" dirty="0"/>
              <a:t>helps us to understand and identify the common logical errors in reasoning; </a:t>
            </a:r>
            <a:r>
              <a:rPr lang="en-US" dirty="0" smtClean="0"/>
              <a:t> </a:t>
            </a:r>
          </a:p>
          <a:p>
            <a:pPr lvl="1">
              <a:buFont typeface="Wingdings" pitchFamily="2" charset="2"/>
              <a:buChar char="v"/>
            </a:pPr>
            <a:r>
              <a:rPr lang="en-US" dirty="0" smtClean="0"/>
              <a:t>It </a:t>
            </a:r>
            <a:r>
              <a:rPr lang="en-US" dirty="0"/>
              <a:t>helps us to understand and identify the common confusions that often happen due to misuse of language; </a:t>
            </a:r>
            <a:endParaRPr lang="en-US" dirty="0" smtClean="0"/>
          </a:p>
        </p:txBody>
      </p:sp>
    </p:spTree>
    <p:extLst>
      <p:ext uri="{BB962C8B-B14F-4D97-AF65-F5344CB8AC3E}">
        <p14:creationId xmlns:p14="http://schemas.microsoft.com/office/powerpoint/2010/main" val="29725741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4: Evaluating Arguments</a:t>
            </a:r>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a:t>In our previous lesson, we have seen that every argument makes two basic claims: </a:t>
            </a:r>
            <a:endParaRPr lang="en-US" dirty="0" smtClean="0"/>
          </a:p>
          <a:p>
            <a:pPr lvl="1">
              <a:buFont typeface="Wingdings" pitchFamily="2" charset="2"/>
              <a:buChar char="Ø"/>
            </a:pPr>
            <a:r>
              <a:rPr lang="en-US" dirty="0" smtClean="0"/>
              <a:t>A </a:t>
            </a:r>
            <a:r>
              <a:rPr lang="en-US" dirty="0"/>
              <a:t>claim that evidence or reasons </a:t>
            </a:r>
            <a:r>
              <a:rPr lang="en-US" dirty="0" smtClean="0"/>
              <a:t>exist (</a:t>
            </a:r>
            <a:r>
              <a:rPr lang="en-US" b="1" dirty="0" smtClean="0"/>
              <a:t>factual claim</a:t>
            </a:r>
            <a:r>
              <a:rPr lang="en-US" dirty="0" smtClean="0"/>
              <a:t>) </a:t>
            </a:r>
            <a:r>
              <a:rPr lang="en-US" dirty="0"/>
              <a:t>and </a:t>
            </a:r>
            <a:endParaRPr lang="en-US" dirty="0" smtClean="0"/>
          </a:p>
          <a:p>
            <a:pPr lvl="1">
              <a:buFont typeface="Wingdings" pitchFamily="2" charset="2"/>
              <a:buChar char="Ø"/>
            </a:pPr>
            <a:r>
              <a:rPr lang="en-US" dirty="0" smtClean="0"/>
              <a:t>A </a:t>
            </a:r>
            <a:r>
              <a:rPr lang="en-US" dirty="0"/>
              <a:t>claim that the alleged evidence or reasons support something (or that something follows from the alleged evidence or reasons</a:t>
            </a:r>
            <a:r>
              <a:rPr lang="en-US" dirty="0" smtClean="0"/>
              <a:t>)- </a:t>
            </a:r>
            <a:r>
              <a:rPr lang="en-US" b="1" dirty="0"/>
              <a:t>inferential claim</a:t>
            </a:r>
            <a:r>
              <a:rPr lang="en-US" dirty="0"/>
              <a:t>. </a:t>
            </a:r>
            <a:endParaRPr lang="en-US" dirty="0" smtClean="0"/>
          </a:p>
          <a:p>
            <a:r>
              <a:rPr lang="en-US" dirty="0" smtClean="0"/>
              <a:t>The </a:t>
            </a:r>
            <a:r>
              <a:rPr lang="en-US" dirty="0"/>
              <a:t>evaluation of every argument centers on the evaluation of these two claims. </a:t>
            </a:r>
            <a:endParaRPr lang="en-US" dirty="0" smtClean="0"/>
          </a:p>
          <a:p>
            <a:r>
              <a:rPr lang="en-US" dirty="0" smtClean="0"/>
              <a:t>The </a:t>
            </a:r>
            <a:r>
              <a:rPr lang="en-US" dirty="0"/>
              <a:t>most important of the two is the inferential claim, because if the premises fail to support the conclusion (that is, if the reasoning is bad), an argument is worthless. </a:t>
            </a:r>
            <a:endParaRPr lang="en-US" dirty="0" smtClean="0"/>
          </a:p>
          <a:p>
            <a:r>
              <a:rPr lang="en-US" dirty="0" smtClean="0"/>
              <a:t>Thus</a:t>
            </a:r>
            <a:r>
              <a:rPr lang="en-US" dirty="0"/>
              <a:t>, we will always test the inferential claim first, and only if the premises do support the conclusion will we test the factual claim (that is, the claim that the premises present genuine evidence, or are true). </a:t>
            </a:r>
          </a:p>
        </p:txBody>
      </p:sp>
    </p:spTree>
    <p:extLst>
      <p:ext uri="{BB962C8B-B14F-4D97-AF65-F5344CB8AC3E}">
        <p14:creationId xmlns:p14="http://schemas.microsoft.com/office/powerpoint/2010/main" val="21298153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marL="0" indent="0">
              <a:buNone/>
            </a:pPr>
            <a:r>
              <a:rPr lang="en-US" dirty="0"/>
              <a:t>	</a:t>
            </a:r>
            <a:r>
              <a:rPr lang="en-US" b="1" u="sng" dirty="0" smtClean="0"/>
              <a:t>Evaluating </a:t>
            </a:r>
            <a:r>
              <a:rPr lang="en-US" b="1" u="sng" dirty="0"/>
              <a:t>Deductive Arguments</a:t>
            </a:r>
            <a:r>
              <a:rPr lang="en-US" b="1" dirty="0"/>
              <a:t>: </a:t>
            </a:r>
            <a:endParaRPr lang="en-US" b="1" dirty="0" smtClean="0"/>
          </a:p>
          <a:p>
            <a:pPr marL="0" indent="0">
              <a:buNone/>
            </a:pPr>
            <a:r>
              <a:rPr lang="en-US" b="1" dirty="0"/>
              <a:t>	</a:t>
            </a:r>
            <a:r>
              <a:rPr lang="en-US" b="1" dirty="0" smtClean="0"/>
              <a:t>Validity</a:t>
            </a:r>
            <a:r>
              <a:rPr lang="en-US" b="1" dirty="0"/>
              <a:t>, Truth, and Soundness   </a:t>
            </a:r>
          </a:p>
          <a:p>
            <a:pPr marL="0" indent="0">
              <a:buNone/>
            </a:pPr>
            <a:r>
              <a:rPr lang="en-US" b="1" dirty="0"/>
              <a:t> </a:t>
            </a:r>
            <a:r>
              <a:rPr lang="en-US" b="1" dirty="0" smtClean="0"/>
              <a:t>    A. </a:t>
            </a:r>
            <a:r>
              <a:rPr lang="en-US" b="1" u="sng" dirty="0" smtClean="0"/>
              <a:t>Deduction </a:t>
            </a:r>
            <a:r>
              <a:rPr lang="en-US" b="1" u="sng" dirty="0"/>
              <a:t>and Validity </a:t>
            </a:r>
          </a:p>
          <a:p>
            <a:r>
              <a:rPr lang="en-US" dirty="0"/>
              <a:t>The previous section defined a deductive argument as one in which the premises are claimed to support the conclusion in such a way that if they are assumed true, it is impossible for the conclusions to be false. </a:t>
            </a:r>
            <a:endParaRPr lang="en-US" dirty="0" smtClean="0"/>
          </a:p>
          <a:p>
            <a:r>
              <a:rPr lang="en-US" dirty="0" smtClean="0"/>
              <a:t>If </a:t>
            </a:r>
            <a:r>
              <a:rPr lang="en-US" dirty="0"/>
              <a:t>the premises do in fact support the conclusions in this way the arguments is said to be valid; if not, it is invalid. </a:t>
            </a:r>
            <a:endParaRPr lang="en-US" dirty="0" smtClean="0"/>
          </a:p>
          <a:p>
            <a:r>
              <a:rPr lang="en-US" dirty="0" smtClean="0"/>
              <a:t>Thus</a:t>
            </a:r>
            <a:r>
              <a:rPr lang="en-US" dirty="0"/>
              <a:t>, a valid deductive argument is an argument such that if the premises are assumed true, it is impossible for the conclusion to be false. </a:t>
            </a:r>
            <a:endParaRPr lang="en-US" dirty="0" smtClean="0"/>
          </a:p>
          <a:p>
            <a:r>
              <a:rPr lang="en-US" dirty="0" smtClean="0"/>
              <a:t>In </a:t>
            </a:r>
            <a:r>
              <a:rPr lang="en-US" dirty="0"/>
              <a:t>such arguments, the conclusion follows with strict necessity from the premises. </a:t>
            </a:r>
            <a:endParaRPr lang="en-US" dirty="0" smtClean="0"/>
          </a:p>
          <a:p>
            <a:r>
              <a:rPr lang="en-US" dirty="0" smtClean="0"/>
              <a:t>Conversely</a:t>
            </a:r>
            <a:r>
              <a:rPr lang="en-US" dirty="0"/>
              <a:t>, an invalid deductive argument is an argument such that if the premises are assumed true, it is possible for the conclusion to be false. </a:t>
            </a:r>
            <a:endParaRPr lang="en-US" dirty="0" smtClean="0"/>
          </a:p>
          <a:p>
            <a:r>
              <a:rPr lang="en-US" dirty="0" smtClean="0"/>
              <a:t>In </a:t>
            </a:r>
            <a:r>
              <a:rPr lang="en-US" dirty="0"/>
              <a:t>these arguments, the conclusion does not follow with strict necessity from the premises, even though it is claimed to. </a:t>
            </a:r>
          </a:p>
        </p:txBody>
      </p:sp>
    </p:spTree>
    <p:extLst>
      <p:ext uri="{BB962C8B-B14F-4D97-AF65-F5344CB8AC3E}">
        <p14:creationId xmlns:p14="http://schemas.microsoft.com/office/powerpoint/2010/main" val="30647526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00800"/>
          </a:xfrm>
        </p:spPr>
        <p:txBody>
          <a:bodyPr>
            <a:normAutofit fontScale="70000" lnSpcReduction="20000"/>
          </a:bodyPr>
          <a:lstStyle/>
          <a:p>
            <a:r>
              <a:rPr lang="en-US" dirty="0"/>
              <a:t>Consider the following examples: </a:t>
            </a:r>
          </a:p>
          <a:p>
            <a:pPr marL="0" indent="0">
              <a:buNone/>
            </a:pPr>
            <a:r>
              <a:rPr lang="en-US" b="1" dirty="0"/>
              <a:t> </a:t>
            </a:r>
            <a:r>
              <a:rPr lang="en-US" b="1" dirty="0" smtClean="0"/>
              <a:t>       Example-1</a:t>
            </a:r>
            <a:r>
              <a:rPr lang="en-US" b="1" dirty="0"/>
              <a:t>: </a:t>
            </a:r>
            <a:endParaRPr lang="en-US" b="1" dirty="0" smtClean="0"/>
          </a:p>
          <a:p>
            <a:pPr marL="0" indent="0">
              <a:buNone/>
            </a:pPr>
            <a:r>
              <a:rPr lang="en-US" dirty="0" smtClean="0"/>
              <a:t>	All </a:t>
            </a:r>
            <a:r>
              <a:rPr lang="en-US" dirty="0"/>
              <a:t>men are mammals. </a:t>
            </a:r>
            <a:endParaRPr lang="en-US" dirty="0" smtClean="0"/>
          </a:p>
          <a:p>
            <a:pPr marL="0" indent="0">
              <a:buNone/>
            </a:pPr>
            <a:r>
              <a:rPr lang="en-US" dirty="0"/>
              <a:t>	</a:t>
            </a:r>
            <a:r>
              <a:rPr lang="en-US" dirty="0" smtClean="0"/>
              <a:t>All </a:t>
            </a:r>
            <a:r>
              <a:rPr lang="en-US" dirty="0"/>
              <a:t>bulls are men. </a:t>
            </a:r>
          </a:p>
          <a:p>
            <a:pPr marL="0" indent="0">
              <a:buNone/>
            </a:pPr>
            <a:r>
              <a:rPr lang="en-US" dirty="0" smtClean="0"/>
              <a:t>	Therefore</a:t>
            </a:r>
            <a:r>
              <a:rPr lang="en-US" dirty="0"/>
              <a:t>, all bulls are mammals. </a:t>
            </a:r>
            <a:endParaRPr lang="en-US" dirty="0" smtClean="0"/>
          </a:p>
          <a:p>
            <a:pPr marL="0" indent="0">
              <a:buNone/>
            </a:pPr>
            <a:r>
              <a:rPr lang="en-US" b="1" dirty="0"/>
              <a:t> </a:t>
            </a:r>
            <a:r>
              <a:rPr lang="en-US" b="1" dirty="0" smtClean="0"/>
              <a:t>      Example-2</a:t>
            </a:r>
            <a:r>
              <a:rPr lang="en-US" b="1" dirty="0"/>
              <a:t>:</a:t>
            </a:r>
            <a:r>
              <a:rPr lang="en-US" dirty="0"/>
              <a:t> </a:t>
            </a:r>
          </a:p>
          <a:p>
            <a:pPr marL="0" indent="0">
              <a:buNone/>
            </a:pPr>
            <a:r>
              <a:rPr lang="en-US" dirty="0" smtClean="0"/>
              <a:t>	All </a:t>
            </a:r>
            <a:r>
              <a:rPr lang="en-US" dirty="0"/>
              <a:t>philosophers are rational. </a:t>
            </a:r>
            <a:endParaRPr lang="en-US" dirty="0" smtClean="0"/>
          </a:p>
          <a:p>
            <a:pPr marL="0" indent="0">
              <a:buNone/>
            </a:pPr>
            <a:r>
              <a:rPr lang="en-US" dirty="0"/>
              <a:t>	</a:t>
            </a:r>
            <a:r>
              <a:rPr lang="en-US" dirty="0" smtClean="0"/>
              <a:t>Socrates </a:t>
            </a:r>
            <a:r>
              <a:rPr lang="en-US" dirty="0"/>
              <a:t>was rational. </a:t>
            </a:r>
            <a:endParaRPr lang="en-US" dirty="0" smtClean="0"/>
          </a:p>
          <a:p>
            <a:pPr marL="0" indent="0">
              <a:buNone/>
            </a:pPr>
            <a:r>
              <a:rPr lang="en-US" dirty="0"/>
              <a:t>	</a:t>
            </a:r>
            <a:r>
              <a:rPr lang="en-US" dirty="0" smtClean="0"/>
              <a:t>Therefore</a:t>
            </a:r>
            <a:r>
              <a:rPr lang="en-US" dirty="0"/>
              <a:t>, Socrates was a philosopher. </a:t>
            </a:r>
          </a:p>
          <a:p>
            <a:r>
              <a:rPr lang="en-US" dirty="0"/>
              <a:t>The first example is valid argument, because the conclusion actually followed from the premises with a strict necessity. </a:t>
            </a:r>
            <a:endParaRPr lang="en-US" dirty="0" smtClean="0"/>
          </a:p>
          <a:p>
            <a:r>
              <a:rPr lang="en-US" dirty="0" smtClean="0"/>
              <a:t>If </a:t>
            </a:r>
            <a:r>
              <a:rPr lang="en-US" dirty="0"/>
              <a:t>all men are assumed as mammals and bulls as men, then it is impossible for bulls not be mammals. </a:t>
            </a:r>
            <a:r>
              <a:rPr lang="en-US" dirty="0" smtClean="0"/>
              <a:t>Hence</a:t>
            </a:r>
            <a:r>
              <a:rPr lang="en-US" dirty="0"/>
              <a:t>, the argument is valid. </a:t>
            </a:r>
            <a:endParaRPr lang="en-US" dirty="0" smtClean="0"/>
          </a:p>
          <a:p>
            <a:r>
              <a:rPr lang="en-US" dirty="0" smtClean="0"/>
              <a:t>The </a:t>
            </a:r>
            <a:r>
              <a:rPr lang="en-US" dirty="0"/>
              <a:t>second example is invalid argument, because the conclusion did not actually follow from the premises with a strict necessity, even though it is claimed to. </a:t>
            </a:r>
            <a:endParaRPr lang="en-US" dirty="0" smtClean="0"/>
          </a:p>
          <a:p>
            <a:r>
              <a:rPr lang="en-US" dirty="0" smtClean="0"/>
              <a:t>That </a:t>
            </a:r>
            <a:r>
              <a:rPr lang="en-US" dirty="0"/>
              <a:t>is, even if we assume that all philosophers rational and Socrates is rational, it is not actually impossible for Socrates not be a philosopher. </a:t>
            </a:r>
          </a:p>
        </p:txBody>
      </p:sp>
    </p:spTree>
    <p:extLst>
      <p:ext uri="{BB962C8B-B14F-4D97-AF65-F5344CB8AC3E}">
        <p14:creationId xmlns:p14="http://schemas.microsoft.com/office/powerpoint/2010/main" val="34046611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2534"/>
            <a:ext cx="8229600" cy="6248222"/>
          </a:xfrm>
        </p:spPr>
        <p:txBody>
          <a:bodyPr>
            <a:normAutofit fontScale="70000" lnSpcReduction="20000"/>
          </a:bodyPr>
          <a:lstStyle/>
          <a:p>
            <a:r>
              <a:rPr lang="en-US" dirty="0"/>
              <a:t>The above definitions of valid and invalid arguments, along with their corresponding examples, lead us into two immediate conclusions. </a:t>
            </a:r>
            <a:endParaRPr lang="en-US" dirty="0" smtClean="0"/>
          </a:p>
          <a:p>
            <a:r>
              <a:rPr lang="en-US" dirty="0" smtClean="0"/>
              <a:t>The </a:t>
            </a:r>
            <a:r>
              <a:rPr lang="en-US" dirty="0"/>
              <a:t>first is that there is no middle ground between valid and invalid. An argument is either valid or invalid. </a:t>
            </a:r>
            <a:endParaRPr lang="en-US" dirty="0" smtClean="0"/>
          </a:p>
          <a:p>
            <a:r>
              <a:rPr lang="en-US" dirty="0" smtClean="0"/>
              <a:t>The </a:t>
            </a:r>
            <a:r>
              <a:rPr lang="en-US" dirty="0"/>
              <a:t>second consequence is that there is only an indirect relation between validity and truth. </a:t>
            </a:r>
            <a:endParaRPr lang="en-US" dirty="0" smtClean="0"/>
          </a:p>
          <a:p>
            <a:r>
              <a:rPr lang="en-US" dirty="0" smtClean="0"/>
              <a:t>For </a:t>
            </a:r>
            <a:r>
              <a:rPr lang="en-US" dirty="0"/>
              <a:t>an argument to be valid it is not necessary that either the premises or the conclusions be true, but merely that if the premises assumed true, it is impossible for the conclusion be false. </a:t>
            </a:r>
            <a:endParaRPr lang="en-US" dirty="0" smtClean="0"/>
          </a:p>
          <a:p>
            <a:r>
              <a:rPr lang="en-US" dirty="0" smtClean="0"/>
              <a:t>That </a:t>
            </a:r>
            <a:r>
              <a:rPr lang="en-US" dirty="0"/>
              <a:t>is, we do not have to know whether the premise of an argument is actually true in order to determine its validity (valid or invalid). </a:t>
            </a:r>
            <a:endParaRPr lang="en-US" dirty="0" smtClean="0"/>
          </a:p>
          <a:p>
            <a:r>
              <a:rPr lang="en-US" dirty="0" smtClean="0"/>
              <a:t>To </a:t>
            </a:r>
            <a:r>
              <a:rPr lang="en-US" dirty="0"/>
              <a:t>test an argument for validity, we begin by assuming that all premises are true, and then we determine if it is possible, in light of that assumption, for the conclusion to be false. </a:t>
            </a:r>
            <a:endParaRPr lang="en-US" dirty="0" smtClean="0"/>
          </a:p>
          <a:p>
            <a:r>
              <a:rPr lang="en-US" dirty="0" smtClean="0"/>
              <a:t>Thus</a:t>
            </a:r>
            <a:r>
              <a:rPr lang="en-US" dirty="0"/>
              <a:t>, the validity of argument is the connection between premise and conclusion rather than on the actual truth or falsity of the statement formed the argument</a:t>
            </a:r>
          </a:p>
        </p:txBody>
      </p:sp>
    </p:spTree>
    <p:extLst>
      <p:ext uri="{BB962C8B-B14F-4D97-AF65-F5344CB8AC3E}">
        <p14:creationId xmlns:p14="http://schemas.microsoft.com/office/powerpoint/2010/main" val="28284819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fontScale="62500" lnSpcReduction="20000"/>
          </a:bodyPr>
          <a:lstStyle/>
          <a:p>
            <a:r>
              <a:rPr lang="en-US" dirty="0"/>
              <a:t>There are four possibilities with respect to the truth or falsity of the premises and conclusion of a given argument: </a:t>
            </a:r>
            <a:endParaRPr lang="en-US" dirty="0" smtClean="0"/>
          </a:p>
          <a:p>
            <a:pPr lvl="1">
              <a:buFont typeface="Wingdings" pitchFamily="2" charset="2"/>
              <a:buChar char="v"/>
            </a:pPr>
            <a:r>
              <a:rPr lang="en-US" dirty="0" smtClean="0"/>
              <a:t>1</a:t>
            </a:r>
            <a:r>
              <a:rPr lang="en-US" dirty="0"/>
              <a:t>) True premises and True conclusion, </a:t>
            </a:r>
            <a:endParaRPr lang="en-US" dirty="0" smtClean="0"/>
          </a:p>
          <a:p>
            <a:pPr lvl="1">
              <a:buFont typeface="Wingdings" pitchFamily="2" charset="2"/>
              <a:buChar char="v"/>
            </a:pPr>
            <a:r>
              <a:rPr lang="en-US" dirty="0" smtClean="0"/>
              <a:t>2</a:t>
            </a:r>
            <a:r>
              <a:rPr lang="en-US" dirty="0"/>
              <a:t>) True premises and False conclusion, </a:t>
            </a:r>
            <a:endParaRPr lang="en-US" dirty="0" smtClean="0"/>
          </a:p>
          <a:p>
            <a:pPr lvl="1">
              <a:buFont typeface="Wingdings" pitchFamily="2" charset="2"/>
              <a:buChar char="v"/>
            </a:pPr>
            <a:r>
              <a:rPr lang="en-US" dirty="0" smtClean="0"/>
              <a:t>3</a:t>
            </a:r>
            <a:r>
              <a:rPr lang="en-US" dirty="0"/>
              <a:t>) False premises and True conclusion, and </a:t>
            </a:r>
            <a:endParaRPr lang="en-US" dirty="0" smtClean="0"/>
          </a:p>
          <a:p>
            <a:pPr lvl="1">
              <a:buFont typeface="Wingdings" pitchFamily="2" charset="2"/>
              <a:buChar char="v"/>
            </a:pPr>
            <a:r>
              <a:rPr lang="en-US" dirty="0" smtClean="0"/>
              <a:t>4</a:t>
            </a:r>
            <a:r>
              <a:rPr lang="en-US" dirty="0"/>
              <a:t>) False premises and False conclusion. </a:t>
            </a:r>
          </a:p>
          <a:p>
            <a:r>
              <a:rPr lang="en-US" dirty="0"/>
              <a:t>Note that all of the above possibilities, except the second case (true premises and false conclusion), allow for both valid and invalid arguments. That is, the second case does not allow </a:t>
            </a:r>
            <a:r>
              <a:rPr lang="en-US" dirty="0" smtClean="0"/>
              <a:t>for </a:t>
            </a:r>
            <a:r>
              <a:rPr lang="en-US" dirty="0"/>
              <a:t>valid arguments. </a:t>
            </a:r>
            <a:endParaRPr lang="en-US" dirty="0" smtClean="0"/>
          </a:p>
          <a:p>
            <a:r>
              <a:rPr lang="en-US" dirty="0" smtClean="0"/>
              <a:t>As </a:t>
            </a:r>
            <a:r>
              <a:rPr lang="en-US" dirty="0"/>
              <a:t>we have just seen, any argument having this combination is necessarily invalid. Let us discuss these possibilities in detail with examples. </a:t>
            </a:r>
          </a:p>
          <a:p>
            <a:pPr marL="0" indent="0">
              <a:buNone/>
            </a:pPr>
            <a:r>
              <a:rPr lang="en-US" b="1" dirty="0" smtClean="0"/>
              <a:t>	Validity </a:t>
            </a:r>
            <a:r>
              <a:rPr lang="en-US" b="1" dirty="0"/>
              <a:t>and Truth Value </a:t>
            </a:r>
          </a:p>
          <a:p>
            <a:r>
              <a:rPr lang="en-US" b="1" dirty="0"/>
              <a:t>Possibility # 1: </a:t>
            </a:r>
            <a:r>
              <a:rPr lang="en-US" dirty="0"/>
              <a:t>A combination of True premises and True conclusion (the first case) allows for both valid and invalid arguments. Consider the following examples: </a:t>
            </a:r>
          </a:p>
          <a:p>
            <a:pPr marL="0" indent="0">
              <a:buNone/>
            </a:pPr>
            <a:r>
              <a:rPr lang="en-US" b="1" dirty="0" smtClean="0"/>
              <a:t>	Example-1 </a:t>
            </a:r>
            <a:r>
              <a:rPr lang="en-US" b="1" dirty="0"/>
              <a:t>(Valid): </a:t>
            </a:r>
          </a:p>
          <a:p>
            <a:pPr marL="0" indent="0">
              <a:buNone/>
            </a:pPr>
            <a:r>
              <a:rPr lang="en-US" dirty="0" smtClean="0"/>
              <a:t>	All </a:t>
            </a:r>
            <a:r>
              <a:rPr lang="en-US" dirty="0"/>
              <a:t>women are mammals. (</a:t>
            </a:r>
            <a:r>
              <a:rPr lang="en-US" dirty="0" err="1"/>
              <a:t>Tp</a:t>
            </a:r>
            <a:r>
              <a:rPr lang="en-US" dirty="0"/>
              <a:t>) </a:t>
            </a:r>
            <a:endParaRPr lang="en-US" dirty="0" smtClean="0"/>
          </a:p>
          <a:p>
            <a:pPr marL="0" indent="0">
              <a:buNone/>
            </a:pPr>
            <a:r>
              <a:rPr lang="en-US" dirty="0" smtClean="0"/>
              <a:t>	My </a:t>
            </a:r>
            <a:r>
              <a:rPr lang="en-US" dirty="0"/>
              <a:t>mother is a mammal. (</a:t>
            </a:r>
            <a:r>
              <a:rPr lang="en-US" dirty="0" err="1"/>
              <a:t>Tp</a:t>
            </a:r>
            <a:r>
              <a:rPr lang="en-US" dirty="0"/>
              <a:t>) </a:t>
            </a:r>
            <a:endParaRPr lang="en-US" dirty="0" smtClean="0"/>
          </a:p>
          <a:p>
            <a:pPr marL="0" indent="0">
              <a:buNone/>
            </a:pPr>
            <a:r>
              <a:rPr lang="en-US" dirty="0" smtClean="0"/>
              <a:t>	Therefore</a:t>
            </a:r>
            <a:r>
              <a:rPr lang="en-US" dirty="0"/>
              <a:t>, my mother is a woman. (</a:t>
            </a:r>
            <a:r>
              <a:rPr lang="en-US" dirty="0" err="1"/>
              <a:t>Tc</a:t>
            </a:r>
            <a:r>
              <a:rPr lang="en-US" dirty="0"/>
              <a:t>) </a:t>
            </a:r>
          </a:p>
          <a:p>
            <a:pPr marL="0" indent="0">
              <a:buNone/>
            </a:pPr>
            <a:r>
              <a:rPr lang="en-US" dirty="0" smtClean="0"/>
              <a:t>	</a:t>
            </a:r>
            <a:r>
              <a:rPr lang="en-US" b="1" dirty="0" smtClean="0"/>
              <a:t> </a:t>
            </a:r>
            <a:r>
              <a:rPr lang="en-US" b="1" dirty="0"/>
              <a:t>Example-2 (Invalid): </a:t>
            </a:r>
          </a:p>
          <a:p>
            <a:pPr marL="0" indent="0">
              <a:buNone/>
            </a:pPr>
            <a:r>
              <a:rPr lang="en-US" dirty="0" smtClean="0"/>
              <a:t>	All </a:t>
            </a:r>
            <a:r>
              <a:rPr lang="en-US" dirty="0"/>
              <a:t>philosophers are critical thinkers. (</a:t>
            </a:r>
            <a:r>
              <a:rPr lang="en-US" dirty="0" err="1"/>
              <a:t>Tp</a:t>
            </a:r>
            <a:r>
              <a:rPr lang="en-US" dirty="0"/>
              <a:t>) </a:t>
            </a:r>
            <a:endParaRPr lang="en-US" dirty="0" smtClean="0"/>
          </a:p>
          <a:p>
            <a:pPr marL="0" indent="0">
              <a:buNone/>
            </a:pPr>
            <a:r>
              <a:rPr lang="en-US" dirty="0" smtClean="0"/>
              <a:t>	Plato </a:t>
            </a:r>
            <a:r>
              <a:rPr lang="en-US" dirty="0"/>
              <a:t>was a critical thinker. (</a:t>
            </a:r>
            <a:r>
              <a:rPr lang="en-US" dirty="0" err="1"/>
              <a:t>Tp</a:t>
            </a:r>
            <a:r>
              <a:rPr lang="en-US" dirty="0"/>
              <a:t>) </a:t>
            </a:r>
            <a:endParaRPr lang="en-US" dirty="0" smtClean="0"/>
          </a:p>
          <a:p>
            <a:pPr marL="0" indent="0">
              <a:buNone/>
            </a:pPr>
            <a:r>
              <a:rPr lang="en-US" dirty="0" smtClean="0"/>
              <a:t>	Therefore</a:t>
            </a:r>
            <a:r>
              <a:rPr lang="en-US" dirty="0"/>
              <a:t>, Plato was a philosopher. (</a:t>
            </a:r>
            <a:r>
              <a:rPr lang="en-US" dirty="0" err="1"/>
              <a:t>Tc</a:t>
            </a:r>
            <a:r>
              <a:rPr lang="en-US" dirty="0"/>
              <a:t>) </a:t>
            </a:r>
          </a:p>
        </p:txBody>
      </p:sp>
    </p:spTree>
    <p:extLst>
      <p:ext uri="{BB962C8B-B14F-4D97-AF65-F5344CB8AC3E}">
        <p14:creationId xmlns:p14="http://schemas.microsoft.com/office/powerpoint/2010/main" val="1222797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fontScale="77500" lnSpcReduction="20000"/>
          </a:bodyPr>
          <a:lstStyle/>
          <a:p>
            <a:pPr marL="0" indent="0">
              <a:buNone/>
            </a:pPr>
            <a:r>
              <a:rPr lang="en-US" b="1" dirty="0" smtClean="0"/>
              <a:t>		Deduction </a:t>
            </a:r>
            <a:r>
              <a:rPr lang="en-US" b="1" dirty="0"/>
              <a:t>and Soundness </a:t>
            </a:r>
          </a:p>
          <a:p>
            <a:pPr>
              <a:buFont typeface="Wingdings" pitchFamily="2" charset="2"/>
              <a:buChar char="v"/>
            </a:pPr>
            <a:r>
              <a:rPr lang="en-US" dirty="0" smtClean="0"/>
              <a:t>Depending </a:t>
            </a:r>
            <a:r>
              <a:rPr lang="en-US" dirty="0"/>
              <a:t>on their actual ability, (assuming that they already have actually accomplished their inferential claims by being valid), to accomplish their factual claims, deductive arguments can be either sound or unsound. </a:t>
            </a:r>
            <a:endParaRPr lang="en-US" dirty="0" smtClean="0"/>
          </a:p>
          <a:p>
            <a:pPr>
              <a:buFont typeface="Wingdings" pitchFamily="2" charset="2"/>
              <a:buChar char="v"/>
            </a:pPr>
            <a:r>
              <a:rPr lang="en-US" dirty="0" smtClean="0"/>
              <a:t>A </a:t>
            </a:r>
            <a:r>
              <a:rPr lang="en-US" dirty="0"/>
              <a:t>sound argument is a deductive argument that is valid and has all true premises. </a:t>
            </a:r>
            <a:endParaRPr lang="en-US" dirty="0" smtClean="0"/>
          </a:p>
          <a:p>
            <a:pPr>
              <a:buFont typeface="Wingdings" pitchFamily="2" charset="2"/>
              <a:buChar char="v"/>
            </a:pPr>
            <a:r>
              <a:rPr lang="en-US" dirty="0" smtClean="0"/>
              <a:t>Both </a:t>
            </a:r>
            <a:r>
              <a:rPr lang="en-US" dirty="0"/>
              <a:t>conditions must be met for an argument to be sound, and if either is missing the </a:t>
            </a:r>
            <a:r>
              <a:rPr lang="en-US" dirty="0" smtClean="0"/>
              <a:t>argument </a:t>
            </a:r>
            <a:r>
              <a:rPr lang="en-US" dirty="0"/>
              <a:t>is unsound. </a:t>
            </a:r>
            <a:endParaRPr lang="en-US" dirty="0" smtClean="0"/>
          </a:p>
          <a:p>
            <a:pPr>
              <a:buFont typeface="Wingdings" pitchFamily="2" charset="2"/>
              <a:buChar char="v"/>
            </a:pPr>
            <a:r>
              <a:rPr lang="en-US" dirty="0" smtClean="0"/>
              <a:t>A </a:t>
            </a:r>
            <a:r>
              <a:rPr lang="en-US" dirty="0"/>
              <a:t>deductive argument that does not actually accomplish its inferential claim, (that is not valid), cannot be sound, regardless of the truth values of its premises. </a:t>
            </a:r>
            <a:r>
              <a:rPr lang="en-US" dirty="0" smtClean="0"/>
              <a:t>Such </a:t>
            </a:r>
            <a:r>
              <a:rPr lang="en-US" dirty="0"/>
              <a:t>a deductive argument is unsound, by definition. </a:t>
            </a:r>
            <a:endParaRPr lang="en-US" dirty="0" smtClean="0"/>
          </a:p>
          <a:p>
            <a:pPr>
              <a:buFont typeface="Wingdings" pitchFamily="2" charset="2"/>
              <a:buChar char="v"/>
            </a:pPr>
            <a:r>
              <a:rPr lang="en-US" dirty="0" smtClean="0"/>
              <a:t>Thus</a:t>
            </a:r>
            <a:r>
              <a:rPr lang="en-US" dirty="0"/>
              <a:t>, an unsound argument is a deductive argument that is either valid with one or more false premises, or invalid, or both. </a:t>
            </a:r>
            <a:endParaRPr lang="en-US" dirty="0" smtClean="0"/>
          </a:p>
          <a:p>
            <a:pPr>
              <a:buFont typeface="Wingdings" pitchFamily="2" charset="2"/>
              <a:buChar char="v"/>
            </a:pPr>
            <a:r>
              <a:rPr lang="en-US" dirty="0" smtClean="0"/>
              <a:t> A </a:t>
            </a:r>
            <a:r>
              <a:rPr lang="en-US" dirty="0"/>
              <a:t>sound argument, therefore, is what is meant by a </a:t>
            </a:r>
            <a:r>
              <a:rPr lang="en-US" dirty="0" smtClean="0"/>
              <a:t>“good</a:t>
            </a:r>
            <a:r>
              <a:rPr lang="en-US" dirty="0"/>
              <a:t>‘‘ deductive argument in the fullest sense of the term</a:t>
            </a:r>
            <a:r>
              <a:rPr lang="en-US" dirty="0" smtClean="0"/>
              <a:t>.</a:t>
            </a:r>
          </a:p>
          <a:p>
            <a:pPr>
              <a:buFont typeface="Wingdings" pitchFamily="2" charset="2"/>
              <a:buChar char="v"/>
            </a:pPr>
            <a:r>
              <a:rPr lang="en-US" b="1" dirty="0"/>
              <a:t>Sound Argument = A valid argument + All true premises  </a:t>
            </a:r>
          </a:p>
        </p:txBody>
      </p:sp>
    </p:spTree>
    <p:extLst>
      <p:ext uri="{BB962C8B-B14F-4D97-AF65-F5344CB8AC3E}">
        <p14:creationId xmlns:p14="http://schemas.microsoft.com/office/powerpoint/2010/main" val="27286673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Evaluating Inductive Arguments: Strength, Truth, and Cogency </a:t>
            </a:r>
          </a:p>
        </p:txBody>
      </p:sp>
      <p:sp>
        <p:nvSpPr>
          <p:cNvPr id="3" name="Content Placeholder 2"/>
          <p:cNvSpPr>
            <a:spLocks noGrp="1"/>
          </p:cNvSpPr>
          <p:nvPr>
            <p:ph idx="1"/>
          </p:nvPr>
        </p:nvSpPr>
        <p:spPr>
          <a:xfrm>
            <a:off x="457200" y="1600200"/>
            <a:ext cx="8229600" cy="5181600"/>
          </a:xfrm>
        </p:spPr>
        <p:txBody>
          <a:bodyPr>
            <a:normAutofit fontScale="55000" lnSpcReduction="20000"/>
          </a:bodyPr>
          <a:lstStyle/>
          <a:p>
            <a:pPr marL="0" indent="0">
              <a:buNone/>
            </a:pPr>
            <a:r>
              <a:rPr lang="en-US" dirty="0" smtClean="0"/>
              <a:t>		</a:t>
            </a:r>
            <a:r>
              <a:rPr lang="en-US" b="1" dirty="0" smtClean="0"/>
              <a:t>Induction </a:t>
            </a:r>
            <a:r>
              <a:rPr lang="en-US" b="1" dirty="0"/>
              <a:t>and Strength </a:t>
            </a:r>
          </a:p>
          <a:p>
            <a:r>
              <a:rPr lang="en-US" dirty="0"/>
              <a:t>The previous section defined an inductive argument as one in which the premises are claimed to support the conclusions in such a way that if they are assumed true, it is improbable for the conclusions to be false. </a:t>
            </a:r>
            <a:r>
              <a:rPr lang="en-US" dirty="0" smtClean="0"/>
              <a:t>If </a:t>
            </a:r>
            <a:r>
              <a:rPr lang="en-US" dirty="0"/>
              <a:t>the premises do in fact support the conclusions in this way the arguments is said to be strong; if not, it is weak. </a:t>
            </a:r>
            <a:endParaRPr lang="en-US" dirty="0" smtClean="0"/>
          </a:p>
          <a:p>
            <a:r>
              <a:rPr lang="en-US" dirty="0" smtClean="0"/>
              <a:t>Thus</a:t>
            </a:r>
            <a:r>
              <a:rPr lang="en-US" dirty="0"/>
              <a:t>, a </a:t>
            </a:r>
            <a:r>
              <a:rPr lang="en-US" b="1" dirty="0"/>
              <a:t>strong inductive argument </a:t>
            </a:r>
            <a:r>
              <a:rPr lang="en-US" dirty="0"/>
              <a:t>is an argument such that if the premises are assumed true, it is improbable for the conclusion to be false. In such arguments, the conclusion follows </a:t>
            </a:r>
            <a:r>
              <a:rPr lang="en-US" dirty="0" smtClean="0"/>
              <a:t>with </a:t>
            </a:r>
            <a:r>
              <a:rPr lang="en-US" b="1" dirty="0" smtClean="0"/>
              <a:t>Great probable Degree </a:t>
            </a:r>
            <a:r>
              <a:rPr lang="en-US" dirty="0"/>
              <a:t>from the premises. </a:t>
            </a:r>
            <a:endParaRPr lang="en-US" dirty="0" smtClean="0"/>
          </a:p>
          <a:p>
            <a:r>
              <a:rPr lang="en-US" dirty="0" smtClean="0"/>
              <a:t>Conversely</a:t>
            </a:r>
            <a:r>
              <a:rPr lang="en-US" dirty="0"/>
              <a:t>, a </a:t>
            </a:r>
            <a:r>
              <a:rPr lang="en-US" b="1" dirty="0"/>
              <a:t>weak inductive argument </a:t>
            </a:r>
            <a:r>
              <a:rPr lang="en-US" dirty="0"/>
              <a:t>is an argument such that if the premises are assumed true, it is probable for the conclusions to be false. In these arguments, the conclusion does </a:t>
            </a:r>
            <a:r>
              <a:rPr lang="en-US" dirty="0" smtClean="0"/>
              <a:t>follow with </a:t>
            </a:r>
            <a:r>
              <a:rPr lang="en-US" b="1" dirty="0" smtClean="0"/>
              <a:t>Less probable Degree </a:t>
            </a:r>
            <a:r>
              <a:rPr lang="en-US" dirty="0" smtClean="0"/>
              <a:t>from </a:t>
            </a:r>
            <a:r>
              <a:rPr lang="en-US" dirty="0"/>
              <a:t>the </a:t>
            </a:r>
            <a:r>
              <a:rPr lang="en-US" dirty="0" smtClean="0"/>
              <a:t>premises. </a:t>
            </a:r>
            <a:r>
              <a:rPr lang="en-US" dirty="0"/>
              <a:t>Consider the following examples: </a:t>
            </a:r>
          </a:p>
          <a:p>
            <a:r>
              <a:rPr lang="en-US" b="1" dirty="0"/>
              <a:t>Example-1</a:t>
            </a:r>
            <a:r>
              <a:rPr lang="en-US" dirty="0"/>
              <a:t>: </a:t>
            </a:r>
            <a:endParaRPr lang="en-US" dirty="0" smtClean="0"/>
          </a:p>
          <a:p>
            <a:pPr marL="0" indent="0">
              <a:buNone/>
            </a:pPr>
            <a:r>
              <a:rPr lang="en-US" dirty="0" smtClean="0"/>
              <a:t>	This </a:t>
            </a:r>
            <a:r>
              <a:rPr lang="en-US" dirty="0"/>
              <a:t>barrel contains one hundred apples. </a:t>
            </a:r>
            <a:endParaRPr lang="en-US" dirty="0" smtClean="0"/>
          </a:p>
          <a:p>
            <a:pPr marL="0" indent="0">
              <a:buNone/>
            </a:pPr>
            <a:r>
              <a:rPr lang="en-US" dirty="0"/>
              <a:t>	</a:t>
            </a:r>
            <a:r>
              <a:rPr lang="en-US" dirty="0" smtClean="0"/>
              <a:t>Eighty </a:t>
            </a:r>
            <a:r>
              <a:rPr lang="en-US" dirty="0"/>
              <a:t>apples selected at random were found tasty. </a:t>
            </a:r>
          </a:p>
          <a:p>
            <a:pPr marL="0" indent="0">
              <a:buNone/>
            </a:pPr>
            <a:r>
              <a:rPr lang="en-US" dirty="0" smtClean="0"/>
              <a:t>	Therefore</a:t>
            </a:r>
            <a:r>
              <a:rPr lang="en-US" dirty="0"/>
              <a:t>, probably all one hundred apples are tasty. </a:t>
            </a:r>
          </a:p>
          <a:p>
            <a:r>
              <a:rPr lang="en-US" dirty="0"/>
              <a:t> </a:t>
            </a:r>
            <a:r>
              <a:rPr lang="en-US" b="1" dirty="0"/>
              <a:t>Example-2: </a:t>
            </a:r>
          </a:p>
          <a:p>
            <a:pPr marL="0" indent="0">
              <a:buNone/>
            </a:pPr>
            <a:r>
              <a:rPr lang="en-US" dirty="0" smtClean="0"/>
              <a:t>	This </a:t>
            </a:r>
            <a:r>
              <a:rPr lang="en-US" dirty="0"/>
              <a:t>barrel contains one hundred apples.  </a:t>
            </a:r>
            <a:endParaRPr lang="en-US" dirty="0" smtClean="0"/>
          </a:p>
          <a:p>
            <a:pPr marL="0" indent="0">
              <a:buNone/>
            </a:pPr>
            <a:r>
              <a:rPr lang="en-US" dirty="0"/>
              <a:t>	</a:t>
            </a:r>
            <a:r>
              <a:rPr lang="en-US" dirty="0" smtClean="0"/>
              <a:t>Three </a:t>
            </a:r>
            <a:r>
              <a:rPr lang="en-US" dirty="0"/>
              <a:t>apples selected at random were found tasty. </a:t>
            </a:r>
            <a:endParaRPr lang="en-US" dirty="0" smtClean="0"/>
          </a:p>
          <a:p>
            <a:pPr marL="0" indent="0">
              <a:buNone/>
            </a:pPr>
            <a:r>
              <a:rPr lang="en-US" dirty="0"/>
              <a:t>	</a:t>
            </a:r>
            <a:r>
              <a:rPr lang="en-US" dirty="0" smtClean="0"/>
              <a:t>Therefore</a:t>
            </a:r>
            <a:r>
              <a:rPr lang="en-US" dirty="0"/>
              <a:t>, probably all one hundred apples are tasty.</a:t>
            </a:r>
          </a:p>
        </p:txBody>
      </p:sp>
    </p:spTree>
    <p:extLst>
      <p:ext uri="{BB962C8B-B14F-4D97-AF65-F5344CB8AC3E}">
        <p14:creationId xmlns:p14="http://schemas.microsoft.com/office/powerpoint/2010/main" val="15114919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fontScale="77500" lnSpcReduction="20000"/>
          </a:bodyPr>
          <a:lstStyle/>
          <a:p>
            <a:r>
              <a:rPr lang="en-US" dirty="0"/>
              <a:t>We have said earlier that there are four possibilities with respect to the truth or falsity of the premises and conclusion of a given argument: </a:t>
            </a:r>
            <a:endParaRPr lang="en-US" dirty="0" smtClean="0"/>
          </a:p>
          <a:p>
            <a:pPr lvl="1">
              <a:buFont typeface="Wingdings" pitchFamily="2" charset="2"/>
              <a:buChar char="Ø"/>
            </a:pPr>
            <a:r>
              <a:rPr lang="en-US" dirty="0" smtClean="0"/>
              <a:t>True </a:t>
            </a:r>
            <a:r>
              <a:rPr lang="en-US" dirty="0"/>
              <a:t>premises and True conclusion, </a:t>
            </a:r>
            <a:endParaRPr lang="en-US" dirty="0" smtClean="0"/>
          </a:p>
          <a:p>
            <a:pPr lvl="1">
              <a:buFont typeface="Wingdings" pitchFamily="2" charset="2"/>
              <a:buChar char="Ø"/>
            </a:pPr>
            <a:r>
              <a:rPr lang="en-US" dirty="0" smtClean="0"/>
              <a:t>True </a:t>
            </a:r>
            <a:r>
              <a:rPr lang="en-US" dirty="0"/>
              <a:t>premises and False conclusion, </a:t>
            </a:r>
            <a:endParaRPr lang="en-US" dirty="0" smtClean="0"/>
          </a:p>
          <a:p>
            <a:pPr lvl="1">
              <a:buFont typeface="Wingdings" pitchFamily="2" charset="2"/>
              <a:buChar char="Ø"/>
            </a:pPr>
            <a:r>
              <a:rPr lang="en-US" dirty="0" smtClean="0"/>
              <a:t>False </a:t>
            </a:r>
            <a:r>
              <a:rPr lang="en-US" dirty="0"/>
              <a:t>premises and True conclusion, and </a:t>
            </a:r>
            <a:endParaRPr lang="en-US" dirty="0" smtClean="0"/>
          </a:p>
          <a:p>
            <a:pPr lvl="1">
              <a:buFont typeface="Wingdings" pitchFamily="2" charset="2"/>
              <a:buChar char="Ø"/>
            </a:pPr>
            <a:r>
              <a:rPr lang="en-US" dirty="0" smtClean="0"/>
              <a:t>False </a:t>
            </a:r>
            <a:r>
              <a:rPr lang="en-US" dirty="0"/>
              <a:t>premises and False conclusion. These possibilities work in inductive arguments as well. </a:t>
            </a:r>
          </a:p>
          <a:p>
            <a:r>
              <a:rPr lang="en-US" dirty="0"/>
              <a:t>Note that all of the above possibilities, except the second case (true premises and false conclusion), allow for both strong and weak arguments. </a:t>
            </a:r>
            <a:endParaRPr lang="en-US" dirty="0" smtClean="0"/>
          </a:p>
          <a:p>
            <a:r>
              <a:rPr lang="en-US" dirty="0" smtClean="0"/>
              <a:t>That </a:t>
            </a:r>
            <a:r>
              <a:rPr lang="en-US" dirty="0"/>
              <a:t>is, the second case does not allow for strong arguments. As we have just seen, any argument having this combination is necessarily weak. </a:t>
            </a:r>
          </a:p>
          <a:p>
            <a:r>
              <a:rPr lang="en-US" dirty="0"/>
              <a:t>In general, the basic idea of evaluating inductive argument, strength is not something that is determined by the actual truth or falsity of the premises and conclusion, but by the relationship between premises and conclusion. </a:t>
            </a:r>
            <a:r>
              <a:rPr lang="en-US" dirty="0" smtClean="0"/>
              <a:t> </a:t>
            </a:r>
            <a:endParaRPr lang="en-US" dirty="0"/>
          </a:p>
        </p:txBody>
      </p:sp>
    </p:spTree>
    <p:extLst>
      <p:ext uri="{BB962C8B-B14F-4D97-AF65-F5344CB8AC3E}">
        <p14:creationId xmlns:p14="http://schemas.microsoft.com/office/powerpoint/2010/main" val="23663669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0999"/>
            <a:ext cx="8229600" cy="6781801"/>
          </a:xfrm>
        </p:spPr>
        <p:txBody>
          <a:bodyPr>
            <a:normAutofit fontScale="77500" lnSpcReduction="20000"/>
          </a:bodyPr>
          <a:lstStyle/>
          <a:p>
            <a:pPr marL="0" indent="0">
              <a:buNone/>
            </a:pPr>
            <a:r>
              <a:rPr lang="en-US" dirty="0" smtClean="0"/>
              <a:t>		</a:t>
            </a:r>
            <a:r>
              <a:rPr lang="en-US" b="1" dirty="0" smtClean="0"/>
              <a:t>Induction </a:t>
            </a:r>
            <a:r>
              <a:rPr lang="en-US" b="1" dirty="0"/>
              <a:t>and Cogency </a:t>
            </a:r>
            <a:endParaRPr lang="en-US" b="1" dirty="0" smtClean="0"/>
          </a:p>
          <a:p>
            <a:r>
              <a:rPr lang="en-US" dirty="0" smtClean="0"/>
              <a:t>Depending </a:t>
            </a:r>
            <a:r>
              <a:rPr lang="en-US" dirty="0"/>
              <a:t>on their actual ability, (assuming that they already have actually accomplished their inferential claims by being strong), to accomplish their factual claims, inductive arguments can be either cogent or uncogent. </a:t>
            </a:r>
            <a:endParaRPr lang="en-US" dirty="0" smtClean="0"/>
          </a:p>
          <a:p>
            <a:r>
              <a:rPr lang="en-US" dirty="0" smtClean="0"/>
              <a:t>A </a:t>
            </a:r>
            <a:r>
              <a:rPr lang="en-US" dirty="0"/>
              <a:t>cogent argument is an inductive argument that is strong and has all true premises. Both conditions must be met for an argument to be cogent, and if either is missing the argument is uncogent. </a:t>
            </a:r>
            <a:endParaRPr lang="en-US" dirty="0" smtClean="0"/>
          </a:p>
          <a:p>
            <a:r>
              <a:rPr lang="en-US" dirty="0" smtClean="0"/>
              <a:t>An </a:t>
            </a:r>
            <a:r>
              <a:rPr lang="en-US" dirty="0"/>
              <a:t>inductive argument that does not actually accomplish its inferential claim, (that is not strong), cannot be cogent, regardless of the truth values of its premises. Such an inductive argument is uncogent, by definition. </a:t>
            </a:r>
            <a:endParaRPr lang="en-US" dirty="0" smtClean="0"/>
          </a:p>
          <a:p>
            <a:r>
              <a:rPr lang="en-US" dirty="0" smtClean="0"/>
              <a:t>Thus</a:t>
            </a:r>
            <a:r>
              <a:rPr lang="en-US" dirty="0"/>
              <a:t>, an uncogent argument is an inductive argument that is either strong with one or more false premises, or weak, or both. </a:t>
            </a:r>
            <a:r>
              <a:rPr lang="en-US" dirty="0" smtClean="0"/>
              <a:t>  </a:t>
            </a:r>
          </a:p>
          <a:p>
            <a:r>
              <a:rPr lang="en-US" dirty="0" smtClean="0"/>
              <a:t>A </a:t>
            </a:r>
            <a:r>
              <a:rPr lang="en-US" dirty="0"/>
              <a:t>cogent argument is the inductive analogue of a sound deductive argument and is what is meant by a </a:t>
            </a:r>
            <a:r>
              <a:rPr lang="en-US" dirty="0" smtClean="0"/>
              <a:t>“good</a:t>
            </a:r>
            <a:r>
              <a:rPr lang="en-US" dirty="0"/>
              <a:t>‘‘ inductive argument without qualification. </a:t>
            </a:r>
            <a:endParaRPr lang="en-US" dirty="0" smtClean="0"/>
          </a:p>
          <a:p>
            <a:r>
              <a:rPr lang="en-US" b="1" dirty="0"/>
              <a:t>Cogent </a:t>
            </a:r>
            <a:r>
              <a:rPr lang="en-US" b="1" dirty="0" smtClean="0"/>
              <a:t> Argument </a:t>
            </a:r>
            <a:r>
              <a:rPr lang="en-US" b="1" dirty="0"/>
              <a:t>= </a:t>
            </a:r>
            <a:r>
              <a:rPr lang="en-US" b="1" dirty="0" smtClean="0"/>
              <a:t>Strong Argument + All True Premises</a:t>
            </a:r>
            <a:endParaRPr lang="en-US" b="1" dirty="0"/>
          </a:p>
        </p:txBody>
      </p:sp>
    </p:spTree>
    <p:extLst>
      <p:ext uri="{BB962C8B-B14F-4D97-AF65-F5344CB8AC3E}">
        <p14:creationId xmlns:p14="http://schemas.microsoft.com/office/powerpoint/2010/main" val="22597348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fontScale="92500" lnSpcReduction="20000"/>
          </a:bodyPr>
          <a:lstStyle/>
          <a:p>
            <a:endParaRPr lang="en-US" dirty="0"/>
          </a:p>
          <a:p>
            <a:r>
              <a:rPr lang="en-US" dirty="0"/>
              <a:t>There is a </a:t>
            </a:r>
            <a:r>
              <a:rPr lang="en-US" b="1" dirty="0" smtClean="0"/>
              <a:t>difference </a:t>
            </a:r>
            <a:r>
              <a:rPr lang="en-US" b="1" dirty="0"/>
              <a:t>between sound and cogent </a:t>
            </a:r>
            <a:r>
              <a:rPr lang="en-US" dirty="0"/>
              <a:t>arguments in regard to the </a:t>
            </a:r>
            <a:r>
              <a:rPr lang="en-US" dirty="0" smtClean="0"/>
              <a:t>true premise </a:t>
            </a:r>
            <a:r>
              <a:rPr lang="en-US" dirty="0"/>
              <a:t>requirement. </a:t>
            </a:r>
            <a:endParaRPr lang="en-US" dirty="0" smtClean="0"/>
          </a:p>
          <a:p>
            <a:r>
              <a:rPr lang="en-US" dirty="0" smtClean="0"/>
              <a:t>In </a:t>
            </a:r>
            <a:r>
              <a:rPr lang="en-US" dirty="0"/>
              <a:t>a sound argument, it is only necessary that the premises be true and nothing more. Given such premises and good reasoning, a true conclusion is guaranteed. </a:t>
            </a:r>
            <a:endParaRPr lang="en-US" dirty="0" smtClean="0"/>
          </a:p>
          <a:p>
            <a:r>
              <a:rPr lang="en-US" dirty="0" smtClean="0"/>
              <a:t>In </a:t>
            </a:r>
            <a:r>
              <a:rPr lang="en-US" dirty="0"/>
              <a:t>a cogent argument, on the other hand, the premises must not only be true, they must also not ignore some important piece of evidence that outweighs the given evidence and entails a quite different conclusion. </a:t>
            </a:r>
            <a:endParaRPr lang="en-US" dirty="0" smtClean="0"/>
          </a:p>
          <a:p>
            <a:r>
              <a:rPr lang="en-US" dirty="0" smtClean="0"/>
              <a:t>That </a:t>
            </a:r>
            <a:r>
              <a:rPr lang="en-US" dirty="0"/>
              <a:t>is, if the premises reflect all the important factors, then the argument is cogent; if not, then obviously the argument is not cogent. </a:t>
            </a:r>
            <a:r>
              <a:rPr lang="en-US" dirty="0" smtClean="0"/>
              <a:t> </a:t>
            </a:r>
            <a:endParaRPr lang="en-US" dirty="0"/>
          </a:p>
        </p:txBody>
      </p:sp>
    </p:spTree>
    <p:extLst>
      <p:ext uri="{BB962C8B-B14F-4D97-AF65-F5344CB8AC3E}">
        <p14:creationId xmlns:p14="http://schemas.microsoft.com/office/powerpoint/2010/main" val="4008718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a:bodyPr>
          <a:lstStyle/>
          <a:p>
            <a:r>
              <a:rPr lang="en-US" dirty="0"/>
              <a:t>It enables us to disclose ill-conceived policies in the political sphere, to be careful of disguises, and to distinguish the rational from irrational and the sane from the insane and so on. </a:t>
            </a:r>
          </a:p>
          <a:p>
            <a:r>
              <a:rPr lang="en-US" dirty="0" smtClean="0"/>
              <a:t>In </a:t>
            </a:r>
            <a:r>
              <a:rPr lang="en-US" dirty="0"/>
              <a:t>fact, one of the goals of logic is to produce individuals who are critical, rational and reasonable both in the sphere of public and private life. </a:t>
            </a:r>
            <a:endParaRPr lang="en-US" dirty="0" smtClean="0"/>
          </a:p>
          <a:p>
            <a:r>
              <a:rPr lang="en-US" dirty="0" smtClean="0"/>
              <a:t>However</a:t>
            </a:r>
            <a:r>
              <a:rPr lang="en-US" dirty="0"/>
              <a:t>, to be full beneficial of the worth which logic provides, one must thoroughly and carefully understand the basic concepts of the subject and be able to apply them in the actual situations. </a:t>
            </a:r>
          </a:p>
        </p:txBody>
      </p:sp>
    </p:spTree>
    <p:extLst>
      <p:ext uri="{BB962C8B-B14F-4D97-AF65-F5344CB8AC3E}">
        <p14:creationId xmlns:p14="http://schemas.microsoft.com/office/powerpoint/2010/main" val="42910196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THREE </a:t>
            </a:r>
            <a:br>
              <a:rPr lang="en-US" dirty="0"/>
            </a:br>
            <a:r>
              <a:rPr lang="en-US" dirty="0"/>
              <a:t>LOGIC AND LANGUAGE </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00370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What is an Argument? </a:t>
            </a:r>
          </a:p>
        </p:txBody>
      </p:sp>
      <p:sp>
        <p:nvSpPr>
          <p:cNvPr id="3" name="Content Placeholder 2"/>
          <p:cNvSpPr>
            <a:spLocks noGrp="1"/>
          </p:cNvSpPr>
          <p:nvPr>
            <p:ph idx="1"/>
          </p:nvPr>
        </p:nvSpPr>
        <p:spPr>
          <a:xfrm>
            <a:off x="457200" y="1219200"/>
            <a:ext cx="8229600" cy="5486400"/>
          </a:xfrm>
        </p:spPr>
        <p:txBody>
          <a:bodyPr>
            <a:normAutofit fontScale="77500" lnSpcReduction="20000"/>
          </a:bodyPr>
          <a:lstStyle/>
          <a:p>
            <a:r>
              <a:rPr lang="en-US" dirty="0" smtClean="0"/>
              <a:t>‘</a:t>
            </a:r>
            <a:r>
              <a:rPr lang="en-US" b="1" dirty="0" smtClean="0"/>
              <a:t>Argument</a:t>
            </a:r>
            <a:r>
              <a:rPr lang="en-US" dirty="0" smtClean="0"/>
              <a:t>‘ </a:t>
            </a:r>
            <a:r>
              <a:rPr lang="en-US" dirty="0"/>
              <a:t>may not be a new word to all of us. For all of us encounter arguments in our day-to-day experience. </a:t>
            </a:r>
            <a:endParaRPr lang="en-US" dirty="0" smtClean="0"/>
          </a:p>
          <a:p>
            <a:r>
              <a:rPr lang="en-US" dirty="0" smtClean="0"/>
              <a:t>We </a:t>
            </a:r>
            <a:r>
              <a:rPr lang="en-US" dirty="0"/>
              <a:t>read them in books and newspapers, hear them </a:t>
            </a:r>
            <a:r>
              <a:rPr lang="en-US" dirty="0" smtClean="0"/>
              <a:t>on television</a:t>
            </a:r>
            <a:r>
              <a:rPr lang="en-US" dirty="0"/>
              <a:t>, and formulate them when communicating with friends and associates. </a:t>
            </a:r>
            <a:endParaRPr lang="en-US" dirty="0" smtClean="0"/>
          </a:p>
          <a:p>
            <a:r>
              <a:rPr lang="en-US" b="1" dirty="0"/>
              <a:t>Argument is a technical term </a:t>
            </a:r>
            <a:r>
              <a:rPr lang="en-US" dirty="0"/>
              <a:t>and the chief concern of logic. Argument might have defined and described in different ways. </a:t>
            </a:r>
            <a:endParaRPr lang="en-US" dirty="0" smtClean="0"/>
          </a:p>
          <a:p>
            <a:r>
              <a:rPr lang="en-US" dirty="0" smtClean="0"/>
              <a:t>When </a:t>
            </a:r>
            <a:r>
              <a:rPr lang="en-US" dirty="0"/>
              <a:t>we define an arguments from </a:t>
            </a:r>
            <a:r>
              <a:rPr lang="en-US" b="1" dirty="0"/>
              <a:t>logical point of view</a:t>
            </a:r>
            <a:r>
              <a:rPr lang="en-US" dirty="0"/>
              <a:t>, it is a group of statements, one or more of which (the premise) are claimed to provide support for, or reason to believe, one of the other, the (conclusion). </a:t>
            </a:r>
            <a:endParaRPr lang="en-US" dirty="0" smtClean="0"/>
          </a:p>
          <a:p>
            <a:r>
              <a:rPr lang="en-US" dirty="0" smtClean="0"/>
              <a:t>As </a:t>
            </a:r>
            <a:r>
              <a:rPr lang="en-US" dirty="0"/>
              <a:t>is apparent from the above definition, the term </a:t>
            </a:r>
            <a:r>
              <a:rPr lang="en-US" dirty="0" smtClean="0"/>
              <a:t>‘argument’ </a:t>
            </a:r>
            <a:r>
              <a:rPr lang="en-US" dirty="0"/>
              <a:t>has a very specific meaning in logic. </a:t>
            </a:r>
            <a:endParaRPr lang="en-US" dirty="0" smtClean="0"/>
          </a:p>
          <a:p>
            <a:r>
              <a:rPr lang="en-US" dirty="0" smtClean="0"/>
              <a:t>It </a:t>
            </a:r>
            <a:r>
              <a:rPr lang="en-US" dirty="0"/>
              <a:t>does not mean, for example, a mere verbal fight, as one might have with one‘s parent, spouse, or friend </a:t>
            </a:r>
          </a:p>
        </p:txBody>
      </p:sp>
    </p:spTree>
    <p:extLst>
      <p:ext uri="{BB962C8B-B14F-4D97-AF65-F5344CB8AC3E}">
        <p14:creationId xmlns:p14="http://schemas.microsoft.com/office/powerpoint/2010/main" val="321280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r>
              <a:rPr lang="en-US" dirty="0" smtClean="0"/>
              <a:t>Let </a:t>
            </a:r>
            <a:r>
              <a:rPr lang="en-US" dirty="0"/>
              <a:t>us examine the features of this definition in detail. </a:t>
            </a:r>
          </a:p>
          <a:p>
            <a:r>
              <a:rPr lang="en-US" b="1" dirty="0"/>
              <a:t>First</a:t>
            </a:r>
            <a:r>
              <a:rPr lang="en-US" dirty="0"/>
              <a:t>, an argument is a group of statements. That is, the first requirement for a passage to be qualified as an argument is to combine two or more statements. But, what is a statement? </a:t>
            </a:r>
          </a:p>
          <a:p>
            <a:r>
              <a:rPr lang="en-US" b="1" dirty="0"/>
              <a:t>A statement </a:t>
            </a:r>
            <a:r>
              <a:rPr lang="en-US" dirty="0"/>
              <a:t>is a declarative sentence that has a truth-value of either true or false. </a:t>
            </a:r>
            <a:endParaRPr lang="en-US" dirty="0" smtClean="0"/>
          </a:p>
          <a:p>
            <a:r>
              <a:rPr lang="en-US" dirty="0" smtClean="0"/>
              <a:t>That </a:t>
            </a:r>
            <a:r>
              <a:rPr lang="en-US" dirty="0"/>
              <a:t>is, statement is a sentence that has truth-value. </a:t>
            </a:r>
            <a:endParaRPr lang="en-US" dirty="0" smtClean="0"/>
          </a:p>
          <a:p>
            <a:r>
              <a:rPr lang="en-US" dirty="0" smtClean="0"/>
              <a:t>Hence</a:t>
            </a:r>
            <a:r>
              <a:rPr lang="en-US" dirty="0"/>
              <a:t>, truth and falsity are the two possible </a:t>
            </a:r>
            <a:r>
              <a:rPr lang="en-US" dirty="0" smtClean="0"/>
              <a:t>truth values </a:t>
            </a:r>
            <a:r>
              <a:rPr lang="en-US" dirty="0"/>
              <a:t>of a statement. A statement is typically a declarative sentence. </a:t>
            </a:r>
            <a:endParaRPr lang="en-US" dirty="0" smtClean="0"/>
          </a:p>
          <a:p>
            <a:r>
              <a:rPr lang="en-US" dirty="0" smtClean="0"/>
              <a:t>In </a:t>
            </a:r>
            <a:r>
              <a:rPr lang="en-US" dirty="0"/>
              <a:t>other words, statement is a type of sentence that could stand as a declarative sentence. </a:t>
            </a:r>
            <a:endParaRPr lang="en-US" dirty="0" smtClean="0"/>
          </a:p>
          <a:p>
            <a:r>
              <a:rPr lang="en-US" dirty="0" smtClean="0"/>
              <a:t>Look </a:t>
            </a:r>
            <a:r>
              <a:rPr lang="en-US" dirty="0"/>
              <a:t>the following examples: </a:t>
            </a:r>
          </a:p>
          <a:p>
            <a:pPr marL="971550" lvl="1" indent="-514350">
              <a:buAutoNum type="alphaLcParenR"/>
            </a:pPr>
            <a:r>
              <a:rPr lang="en-US" dirty="0" smtClean="0"/>
              <a:t>Dr</a:t>
            </a:r>
            <a:r>
              <a:rPr lang="en-US" dirty="0"/>
              <a:t>. </a:t>
            </a:r>
            <a:r>
              <a:rPr lang="en-US" dirty="0" err="1"/>
              <a:t>Abiy</a:t>
            </a:r>
            <a:r>
              <a:rPr lang="en-US" dirty="0"/>
              <a:t> Ahmed the current Prime Minister of Ethiopia. </a:t>
            </a:r>
            <a:endParaRPr lang="en-US" dirty="0" smtClean="0"/>
          </a:p>
          <a:p>
            <a:pPr marL="971550" lvl="1" indent="-514350">
              <a:buAutoNum type="alphaLcParenR"/>
            </a:pPr>
            <a:r>
              <a:rPr lang="en-US" dirty="0" err="1" smtClean="0"/>
              <a:t>Mekelle</a:t>
            </a:r>
            <a:r>
              <a:rPr lang="en-US" dirty="0" smtClean="0"/>
              <a:t> </a:t>
            </a:r>
            <a:r>
              <a:rPr lang="en-US" dirty="0"/>
              <a:t>is the capital city of </a:t>
            </a:r>
            <a:r>
              <a:rPr lang="en-US" dirty="0" err="1"/>
              <a:t>Tigray</a:t>
            </a:r>
            <a:r>
              <a:rPr lang="en-US" dirty="0"/>
              <a:t> Region. </a:t>
            </a:r>
            <a:r>
              <a:rPr lang="en-US" dirty="0" smtClean="0"/>
              <a:t> </a:t>
            </a:r>
          </a:p>
          <a:p>
            <a:pPr marL="971550" lvl="1" indent="-514350">
              <a:buAutoNum type="alphaLcParenR"/>
            </a:pPr>
            <a:r>
              <a:rPr lang="en-US" dirty="0" smtClean="0"/>
              <a:t>Ethiopia </a:t>
            </a:r>
            <a:r>
              <a:rPr lang="en-US" dirty="0"/>
              <a:t>was colonized by Germany. </a:t>
            </a:r>
          </a:p>
        </p:txBody>
      </p:sp>
    </p:spTree>
    <p:extLst>
      <p:ext uri="{BB962C8B-B14F-4D97-AF65-F5344CB8AC3E}">
        <p14:creationId xmlns:p14="http://schemas.microsoft.com/office/powerpoint/2010/main" val="693354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3416"/>
            <a:ext cx="8229600" cy="5762748"/>
          </a:xfrm>
        </p:spPr>
        <p:txBody>
          <a:bodyPr>
            <a:normAutofit fontScale="70000" lnSpcReduction="20000"/>
          </a:bodyPr>
          <a:lstStyle/>
          <a:p>
            <a:r>
              <a:rPr lang="en-US" dirty="0"/>
              <a:t>Statement (a) and (b) are true, because they describe things as they are, or assert what really is the case. Hence, </a:t>
            </a:r>
            <a:r>
              <a:rPr lang="en-US" dirty="0" smtClean="0"/>
              <a:t>“Truth</a:t>
            </a:r>
            <a:r>
              <a:rPr lang="en-US" dirty="0"/>
              <a:t>‟ is their truth-value. </a:t>
            </a:r>
            <a:endParaRPr lang="en-US" dirty="0" smtClean="0"/>
          </a:p>
          <a:p>
            <a:r>
              <a:rPr lang="en-US" dirty="0" smtClean="0"/>
              <a:t>Whereas </a:t>
            </a:r>
            <a:r>
              <a:rPr lang="en-US" dirty="0"/>
              <a:t>statement (c) is false because it asserts what is not, and </a:t>
            </a:r>
            <a:r>
              <a:rPr lang="en-US" dirty="0" smtClean="0"/>
              <a:t>“Falsity</a:t>
            </a:r>
            <a:r>
              <a:rPr lang="en-US" dirty="0"/>
              <a:t>‟ its truth-value. </a:t>
            </a:r>
          </a:p>
          <a:p>
            <a:r>
              <a:rPr lang="en-US" u="sng" dirty="0"/>
              <a:t>N.B: </a:t>
            </a:r>
            <a:r>
              <a:rPr lang="en-US" dirty="0"/>
              <a:t>Logicians used proposition and statement interchangeably. </a:t>
            </a:r>
            <a:endParaRPr lang="en-US" dirty="0" smtClean="0"/>
          </a:p>
          <a:p>
            <a:r>
              <a:rPr lang="en-US" dirty="0" smtClean="0"/>
              <a:t>However</a:t>
            </a:r>
            <a:r>
              <a:rPr lang="en-US" dirty="0"/>
              <a:t>, in strict (technical) sense, proposition is the meaning or information content of a statement. </a:t>
            </a:r>
            <a:endParaRPr lang="en-US" dirty="0" smtClean="0"/>
          </a:p>
          <a:p>
            <a:r>
              <a:rPr lang="en-US" dirty="0" smtClean="0"/>
              <a:t>In </a:t>
            </a:r>
            <a:r>
              <a:rPr lang="en-US" dirty="0"/>
              <a:t>this chapter, the term statement is used to refer premises and a conclusion. </a:t>
            </a:r>
            <a:endParaRPr lang="en-US" dirty="0" smtClean="0"/>
          </a:p>
          <a:p>
            <a:r>
              <a:rPr lang="en-US" dirty="0" smtClean="0"/>
              <a:t>However</a:t>
            </a:r>
            <a:r>
              <a:rPr lang="en-US" dirty="0"/>
              <a:t>, there are sentences that are not statements, and hence should be used to construct an argument. </a:t>
            </a:r>
            <a:endParaRPr lang="en-US" dirty="0" smtClean="0"/>
          </a:p>
          <a:p>
            <a:r>
              <a:rPr lang="en-US" dirty="0" smtClean="0"/>
              <a:t>Examples</a:t>
            </a:r>
            <a:r>
              <a:rPr lang="en-US" dirty="0"/>
              <a:t>: </a:t>
            </a:r>
            <a:endParaRPr lang="en-US" dirty="0" smtClean="0"/>
          </a:p>
          <a:p>
            <a:pPr marL="971550" lvl="1" indent="-514350">
              <a:buAutoNum type="alphaLcParenR"/>
            </a:pPr>
            <a:r>
              <a:rPr lang="en-US" dirty="0" smtClean="0"/>
              <a:t>Would </a:t>
            </a:r>
            <a:r>
              <a:rPr lang="en-US" dirty="0"/>
              <a:t>you close the window? </a:t>
            </a:r>
            <a:r>
              <a:rPr lang="en-US" b="1" dirty="0"/>
              <a:t>(Question) </a:t>
            </a:r>
            <a:r>
              <a:rPr lang="en-US" b="1" dirty="0" smtClean="0"/>
              <a:t> </a:t>
            </a:r>
          </a:p>
          <a:p>
            <a:pPr marL="971550" lvl="1" indent="-514350">
              <a:buAutoNum type="alphaLcParenR"/>
            </a:pPr>
            <a:r>
              <a:rPr lang="en-US" dirty="0" smtClean="0"/>
              <a:t>Let </a:t>
            </a:r>
            <a:r>
              <a:rPr lang="en-US" dirty="0"/>
              <a:t>us study together. </a:t>
            </a:r>
            <a:r>
              <a:rPr lang="en-US" b="1" dirty="0"/>
              <a:t>(Proposal) </a:t>
            </a:r>
            <a:endParaRPr lang="en-US" b="1" dirty="0" smtClean="0"/>
          </a:p>
          <a:p>
            <a:pPr marL="971550" lvl="1" indent="-514350">
              <a:buAutoNum type="alphaLcParenR"/>
            </a:pPr>
            <a:r>
              <a:rPr lang="en-US" dirty="0" smtClean="0"/>
              <a:t>Right </a:t>
            </a:r>
            <a:r>
              <a:rPr lang="en-US" dirty="0"/>
              <a:t>on! </a:t>
            </a:r>
            <a:r>
              <a:rPr lang="en-US" b="1" dirty="0"/>
              <a:t>(Exclamation) </a:t>
            </a:r>
            <a:r>
              <a:rPr lang="en-US" b="1" dirty="0" smtClean="0"/>
              <a:t> </a:t>
            </a:r>
          </a:p>
          <a:p>
            <a:pPr marL="971550" lvl="1" indent="-514350">
              <a:buAutoNum type="alphaLcParenR"/>
            </a:pPr>
            <a:r>
              <a:rPr lang="en-US" dirty="0" smtClean="0"/>
              <a:t>I </a:t>
            </a:r>
            <a:r>
              <a:rPr lang="en-US" dirty="0"/>
              <a:t>suggest that you read philosophy texts. </a:t>
            </a:r>
            <a:r>
              <a:rPr lang="en-US" b="1" dirty="0"/>
              <a:t>(Suggestion) </a:t>
            </a:r>
            <a:endParaRPr lang="en-US" b="1" dirty="0" smtClean="0"/>
          </a:p>
          <a:p>
            <a:pPr marL="971550" lvl="1" indent="-514350">
              <a:buAutoNum type="alphaLcParenR"/>
            </a:pPr>
            <a:r>
              <a:rPr lang="en-US" dirty="0" smtClean="0"/>
              <a:t>Give </a:t>
            </a:r>
            <a:r>
              <a:rPr lang="en-US" dirty="0"/>
              <a:t>me your ID Card, Now! </a:t>
            </a:r>
            <a:r>
              <a:rPr lang="en-US" b="1" dirty="0"/>
              <a:t>(Command) </a:t>
            </a:r>
          </a:p>
        </p:txBody>
      </p:sp>
    </p:spTree>
    <p:extLst>
      <p:ext uri="{BB962C8B-B14F-4D97-AF65-F5344CB8AC3E}">
        <p14:creationId xmlns:p14="http://schemas.microsoft.com/office/powerpoint/2010/main" val="2098683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85000" lnSpcReduction="20000"/>
          </a:bodyPr>
          <a:lstStyle/>
          <a:p>
            <a:r>
              <a:rPr lang="en-US" dirty="0"/>
              <a:t>In fact, sentence is a group of words or phrases that enables us to express ideas or thought meaningfully. </a:t>
            </a:r>
            <a:endParaRPr lang="en-US" dirty="0" smtClean="0"/>
          </a:p>
          <a:p>
            <a:r>
              <a:rPr lang="en-US" dirty="0" smtClean="0"/>
              <a:t>However</a:t>
            </a:r>
            <a:r>
              <a:rPr lang="en-US" dirty="0"/>
              <a:t>, unlike statements, none of the above sentences can be either true or false. </a:t>
            </a:r>
            <a:endParaRPr lang="en-US" dirty="0" smtClean="0"/>
          </a:p>
          <a:p>
            <a:r>
              <a:rPr lang="en-US" dirty="0" smtClean="0"/>
              <a:t>Hence</a:t>
            </a:r>
            <a:r>
              <a:rPr lang="en-US" dirty="0"/>
              <a:t>, none of them can be classified as </a:t>
            </a:r>
            <a:r>
              <a:rPr lang="en-US" dirty="0" smtClean="0"/>
              <a:t>statement and can’t make </a:t>
            </a:r>
            <a:r>
              <a:rPr lang="en-US" dirty="0"/>
              <a:t>up an </a:t>
            </a:r>
            <a:r>
              <a:rPr lang="en-US" dirty="0" smtClean="0"/>
              <a:t>argument</a:t>
            </a:r>
          </a:p>
          <a:p>
            <a:r>
              <a:rPr lang="en-US" b="1" dirty="0"/>
              <a:t>Second, </a:t>
            </a:r>
            <a:r>
              <a:rPr lang="en-US" dirty="0"/>
              <a:t>the statements that make up an argument are divided into </a:t>
            </a:r>
            <a:r>
              <a:rPr lang="en-US" b="1" dirty="0"/>
              <a:t>premise(s) </a:t>
            </a:r>
            <a:r>
              <a:rPr lang="en-US" dirty="0"/>
              <a:t>and</a:t>
            </a:r>
            <a:r>
              <a:rPr lang="en-US" b="1" dirty="0"/>
              <a:t> conclusion</a:t>
            </a:r>
            <a:r>
              <a:rPr lang="en-US" dirty="0"/>
              <a:t>. </a:t>
            </a:r>
            <a:endParaRPr lang="en-US" dirty="0" smtClean="0"/>
          </a:p>
          <a:p>
            <a:r>
              <a:rPr lang="en-US" dirty="0" smtClean="0"/>
              <a:t>However, a </a:t>
            </a:r>
            <a:r>
              <a:rPr lang="en-US" dirty="0"/>
              <a:t>passage contains two or more statements </a:t>
            </a:r>
            <a:r>
              <a:rPr lang="en-US" b="1" dirty="0"/>
              <a:t>cannot guarantee  </a:t>
            </a:r>
            <a:r>
              <a:rPr lang="en-US" dirty="0"/>
              <a:t>the existence of an argument. </a:t>
            </a:r>
            <a:endParaRPr lang="en-US" dirty="0" smtClean="0"/>
          </a:p>
          <a:p>
            <a:r>
              <a:rPr lang="en-US" dirty="0" smtClean="0"/>
              <a:t>Hence</a:t>
            </a:r>
            <a:r>
              <a:rPr lang="en-US" dirty="0"/>
              <a:t>, an argument is a group statement, which contains at least one premise and one and only one conclusion. </a:t>
            </a:r>
            <a:endParaRPr lang="en-US" dirty="0" smtClean="0"/>
          </a:p>
          <a:p>
            <a:r>
              <a:rPr lang="en-US" dirty="0" smtClean="0"/>
              <a:t>This </a:t>
            </a:r>
            <a:r>
              <a:rPr lang="en-US" dirty="0"/>
              <a:t>definition makes it clear that an argument may contain more than one premise but only one conclusion. </a:t>
            </a:r>
          </a:p>
        </p:txBody>
      </p:sp>
    </p:spTree>
    <p:extLst>
      <p:ext uri="{BB962C8B-B14F-4D97-AF65-F5344CB8AC3E}">
        <p14:creationId xmlns:p14="http://schemas.microsoft.com/office/powerpoint/2010/main" val="156017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TotalTime>
  <Words>5527</Words>
  <Application>Microsoft Office PowerPoint</Application>
  <PresentationFormat>On-screen Show (4:3)</PresentationFormat>
  <Paragraphs>430</Paragraphs>
  <Slides>50</Slides>
  <Notes>3</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CHAPTER ONE  BASIC CONCEPTS OF LOGIC </vt:lpstr>
      <vt:lpstr>PowerPoint Presentation</vt:lpstr>
      <vt:lpstr>PowerPoint Presentation</vt:lpstr>
      <vt:lpstr>PowerPoint Presentation</vt:lpstr>
      <vt:lpstr>PowerPoint Presentation</vt:lpstr>
      <vt:lpstr>What is an Argument?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Lesson 2: Techniques of Recognizing Arguments</vt:lpstr>
      <vt:lpstr>PowerPoint Presentation</vt:lpstr>
      <vt:lpstr>PowerPoint Presentation</vt:lpstr>
      <vt:lpstr>PowerPoint Presentation</vt:lpstr>
      <vt:lpstr>PowerPoint Presentation</vt:lpstr>
      <vt:lpstr>PowerPoint Presentation</vt:lpstr>
      <vt:lpstr>2.2. Recognizing Non-argumentative Passages </vt:lpstr>
      <vt:lpstr>Lesson 3: Types of Arguments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Lesson 4: Evaluating Arguments</vt:lpstr>
      <vt:lpstr>PowerPoint Presentation</vt:lpstr>
      <vt:lpstr>PowerPoint Presentation</vt:lpstr>
      <vt:lpstr>PowerPoint Presentation</vt:lpstr>
      <vt:lpstr>PowerPoint Presentation</vt:lpstr>
      <vt:lpstr>PowerPoint Presentation</vt:lpstr>
      <vt:lpstr> Evaluating Inductive Arguments: Strength, Truth, and Cogency </vt:lpstr>
      <vt:lpstr>PowerPoint Presentation</vt:lpstr>
      <vt:lpstr>PowerPoint Presentation</vt:lpstr>
      <vt:lpstr>PowerPoint Presentation</vt:lpstr>
      <vt:lpstr>CHAPTER THREE  LOGIC AND LANGUAGE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CHAPTER ONE  INTRODUCING PHILOSOPHY  </dc:title>
  <dc:creator>Microsoft</dc:creator>
  <cp:lastModifiedBy>Microsoft</cp:lastModifiedBy>
  <cp:revision>191</cp:revision>
  <dcterms:created xsi:type="dcterms:W3CDTF">2019-11-04T20:25:43Z</dcterms:created>
  <dcterms:modified xsi:type="dcterms:W3CDTF">2021-03-09T17:04:49Z</dcterms:modified>
</cp:coreProperties>
</file>